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8"/>
  </p:notesMasterIdLst>
  <p:sldIdLst>
    <p:sldId id="275" r:id="rId2"/>
    <p:sldId id="364" r:id="rId3"/>
    <p:sldId id="404" r:id="rId4"/>
    <p:sldId id="410" r:id="rId5"/>
    <p:sldId id="367" r:id="rId6"/>
    <p:sldId id="381" r:id="rId7"/>
    <p:sldId id="328" r:id="rId8"/>
    <p:sldId id="386" r:id="rId9"/>
    <p:sldId id="388" r:id="rId10"/>
    <p:sldId id="391" r:id="rId11"/>
    <p:sldId id="382" r:id="rId12"/>
    <p:sldId id="383" r:id="rId13"/>
    <p:sldId id="393" r:id="rId14"/>
    <p:sldId id="397" r:id="rId15"/>
    <p:sldId id="406" r:id="rId16"/>
    <p:sldId id="407" r:id="rId17"/>
    <p:sldId id="392" r:id="rId18"/>
    <p:sldId id="399" r:id="rId19"/>
    <p:sldId id="385" r:id="rId20"/>
    <p:sldId id="394" r:id="rId21"/>
    <p:sldId id="395" r:id="rId22"/>
    <p:sldId id="400" r:id="rId23"/>
    <p:sldId id="401" r:id="rId24"/>
    <p:sldId id="403" r:id="rId25"/>
    <p:sldId id="365" r:id="rId26"/>
    <p:sldId id="409" r:id="rId27"/>
  </p:sldIdLst>
  <p:sldSz cx="9144000" cy="6858000" type="screen4x3"/>
  <p:notesSz cx="6858000" cy="9144000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717"/>
    <a:srgbClr val="745800"/>
    <a:srgbClr val="385D8A"/>
    <a:srgbClr val="81ACEB"/>
    <a:srgbClr val="78AAF4"/>
    <a:srgbClr val="6DACFF"/>
    <a:srgbClr val="3A7ECF"/>
    <a:srgbClr val="D463EB"/>
    <a:srgbClr val="387EE3"/>
    <a:srgbClr val="306B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25" autoAdjust="0"/>
    <p:restoredTop sz="85075" autoAdjust="0"/>
  </p:normalViewPr>
  <p:slideViewPr>
    <p:cSldViewPr>
      <p:cViewPr>
        <p:scale>
          <a:sx n="125" d="100"/>
          <a:sy n="125" d="100"/>
        </p:scale>
        <p:origin x="-122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CB382B6-8BD2-467F-AA53-B4D405CC8896}" type="datetimeFigureOut">
              <a:rPr lang="bg-BG"/>
              <a:pPr>
                <a:defRPr/>
              </a:pPr>
              <a:t>19.8.2012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bg-BG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bg-BG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FADDBDE-B1B7-4D15-9AE0-51FFA4A85B27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285186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charset="0"/>
              <a:buNone/>
            </a:pP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ADDBDE-B1B7-4D15-9AE0-51FFA4A85B27}" type="slidenum">
              <a:rPr lang="bg-BG" smtClean="0"/>
              <a:pPr>
                <a:defRPr/>
              </a:pPr>
              <a:t>1</a:t>
            </a:fld>
            <a:endParaRPr lang="bg-BG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ADDBDE-B1B7-4D15-9AE0-51FFA4A85B27}" type="slidenum">
              <a:rPr lang="bg-BG" smtClean="0"/>
              <a:pPr>
                <a:defRPr/>
              </a:pPr>
              <a:t>2</a:t>
            </a:fld>
            <a:endParaRPr lang="bg-BG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ADDBDE-B1B7-4D15-9AE0-51FFA4A85B27}" type="slidenum">
              <a:rPr lang="bg-BG" smtClean="0"/>
              <a:pPr>
                <a:defRPr/>
              </a:pPr>
              <a:t>3</a:t>
            </a:fld>
            <a:endParaRPr lang="bg-BG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ADDBDE-B1B7-4D15-9AE0-51FFA4A85B27}" type="slidenum">
              <a:rPr lang="bg-BG" smtClean="0"/>
              <a:pPr>
                <a:defRPr/>
              </a:pPr>
              <a:t>4</a:t>
            </a:fld>
            <a:endParaRPr lang="bg-BG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i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4F04C-2444-4A17-AE52-0DF31992BCC1}" type="slidenum">
              <a:rPr lang="bg-BG" smtClean="0"/>
              <a:pPr/>
              <a:t>5</a:t>
            </a:fld>
            <a:endParaRPr lang="bg-BG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ADDBDE-B1B7-4D15-9AE0-51FFA4A85B27}" type="slidenum">
              <a:rPr lang="bg-BG" smtClean="0"/>
              <a:pPr>
                <a:defRPr/>
              </a:pPr>
              <a:t>7</a:t>
            </a:fld>
            <a:endParaRPr lang="bg-B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7328" y="1500174"/>
            <a:ext cx="5989344" cy="2273634"/>
          </a:xfrm>
        </p:spPr>
        <p:txBody>
          <a:bodyPr anchor="ctr" anchorCtr="0"/>
          <a:lstStyle>
            <a:lvl1pPr algn="ctr">
              <a:defRPr sz="4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004549" y="4357694"/>
            <a:ext cx="5158252" cy="1571636"/>
          </a:xfrm>
          <a:prstGeom prst="rect">
            <a:avLst/>
          </a:prstGeom>
        </p:spPr>
        <p:txBody>
          <a:bodyPr lIns="144000" tIns="0" bIns="0" anchor="ctr" anchorCtr="0">
            <a:noAutofit/>
            <a:scene3d>
              <a:camera prst="orthographicFront"/>
              <a:lightRig rig="threePt" dir="t"/>
            </a:scene3d>
            <a:sp3d extrusionH="57150" contourW="12700">
              <a:bevelT w="19050" h="19050"/>
              <a:contourClr>
                <a:srgbClr val="434343"/>
              </a:contourClr>
            </a:sp3d>
          </a:bodyPr>
          <a:lstStyle>
            <a:lvl1pPr algn="ctr">
              <a:buFontTx/>
              <a:buNone/>
              <a:defRPr b="1">
                <a:gradFill>
                  <a:gsLst>
                    <a:gs pos="0">
                      <a:schemeClr val="tx1">
                        <a:alpha val="15000"/>
                      </a:schemeClr>
                    </a:gs>
                    <a:gs pos="75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67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bg-BG" dirty="0"/>
          </a:p>
        </p:txBody>
      </p:sp>
      <p:pic>
        <p:nvPicPr>
          <p:cNvPr id="4" name="Picture 2" descr="D:\Presentations\Tools\CG@UdS Logo (inverse).em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0651" y="160264"/>
            <a:ext cx="2946808" cy="414656"/>
          </a:xfrm>
          <a:prstGeom prst="rect">
            <a:avLst/>
          </a:prstGeom>
          <a:noFill/>
          <a:effectLst>
            <a:reflection blurRad="6350" stA="50000" endA="300" endPos="55500" dist="101600" dir="5400000" sy="-100000" algn="bl" rotWithShape="0"/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r with Main T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32" y="0"/>
            <a:ext cx="9144000" cy="1044484"/>
          </a:xfrm>
          <a:prstGeom prst="rect">
            <a:avLst/>
          </a:prstGeom>
          <a:gradFill>
            <a:gsLst>
              <a:gs pos="0">
                <a:schemeClr val="tx1">
                  <a:alpha val="10000"/>
                </a:schemeClr>
              </a:gs>
              <a:gs pos="31000">
                <a:schemeClr val="tx1">
                  <a:alpha val="0"/>
                </a:schemeClr>
              </a:gs>
              <a:gs pos="60000">
                <a:schemeClr val="tx1">
                  <a:alpha val="8000"/>
                </a:schemeClr>
              </a:gs>
              <a:gs pos="61000">
                <a:schemeClr val="tx1">
                  <a:alpha val="1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  <a:effectLst>
            <a:outerShdw blurRad="139700" dist="50800" dir="5400000" sx="101000" sy="10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1051560"/>
            <a:ext cx="9136380" cy="5508000"/>
          </a:xfrm>
          <a:prstGeom prst="rect">
            <a:avLst/>
          </a:prstGeom>
        </p:spPr>
        <p:txBody>
          <a:bodyPr lIns="144000" tIns="144000">
            <a:normAutofit/>
          </a:bodyPr>
          <a:lstStyle>
            <a:lvl1pPr>
              <a:buClr>
                <a:srgbClr val="FFC000"/>
              </a:buClr>
              <a:buSzPct val="70000"/>
              <a:buFont typeface="Wingdings 2" pitchFamily="18" charset="2"/>
              <a:buChar char=""/>
              <a:defRPr>
                <a:effectLst/>
                <a:latin typeface="Calibri" pitchFamily="34" charset="0"/>
              </a:defRPr>
            </a:lvl1pPr>
            <a:lvl2pPr marL="756000">
              <a:buClr>
                <a:srgbClr val="FFC000"/>
              </a:buClr>
              <a:buSzPct val="70000"/>
              <a:buFont typeface="Wingdings 2" pitchFamily="18" charset="2"/>
              <a:buChar char=""/>
              <a:defRPr>
                <a:effectLst/>
                <a:latin typeface="Calibri" pitchFamily="34" charset="0"/>
              </a:defRPr>
            </a:lvl2pPr>
            <a:lvl3pPr marL="990000">
              <a:buClr>
                <a:srgbClr val="FFC000"/>
              </a:buClr>
              <a:defRPr>
                <a:effectLst/>
                <a:latin typeface="Calibri" pitchFamily="34" charset="0"/>
              </a:defRPr>
            </a:lvl3pPr>
            <a:lvl4pPr marL="1206000">
              <a:buClr>
                <a:srgbClr val="FFC000"/>
              </a:buClr>
              <a:buSzPct val="90000"/>
              <a:buFont typeface="Verdana" pitchFamily="34" charset="0"/>
              <a:buChar char="-"/>
              <a:defRPr>
                <a:effectLst/>
                <a:latin typeface="Calibri" pitchFamily="34" charset="0"/>
              </a:defRPr>
            </a:lvl4pPr>
            <a:lvl5pPr marL="1411200">
              <a:buClr>
                <a:srgbClr val="FFC000"/>
              </a:buClr>
              <a:defRPr>
                <a:effectLst/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bg-BG" dirty="0"/>
          </a:p>
        </p:txBody>
      </p:sp>
      <p:pic>
        <p:nvPicPr>
          <p:cNvPr id="7" name="Picture 2" descr="D:\Presentations\Tools\CG@UdS Logo (inverse).em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0651" y="160264"/>
            <a:ext cx="2946808" cy="414656"/>
          </a:xfrm>
          <a:prstGeom prst="rect">
            <a:avLst/>
          </a:prstGeom>
          <a:noFill/>
          <a:effectLst>
            <a:reflection blurRad="6350" stA="50000" endA="300" endPos="55500" dist="101600" dir="5400000" sy="-100000" algn="bl" rotWithShape="0"/>
          </a:effectLst>
        </p:spPr>
      </p:pic>
      <p:sp>
        <p:nvSpPr>
          <p:cNvPr id="8" name="Rectangle 7"/>
          <p:cNvSpPr/>
          <p:nvPr userDrawn="1"/>
        </p:nvSpPr>
        <p:spPr>
          <a:xfrm>
            <a:off x="0" y="6545580"/>
            <a:ext cx="9144000" cy="312420"/>
          </a:xfrm>
          <a:prstGeom prst="rect">
            <a:avLst/>
          </a:prstGeom>
          <a:gradFill>
            <a:gsLst>
              <a:gs pos="5000">
                <a:schemeClr val="tx1">
                  <a:alpha val="0"/>
                </a:schemeClr>
              </a:gs>
              <a:gs pos="10000">
                <a:schemeClr val="tx1">
                  <a:alpha val="8000"/>
                </a:schemeClr>
              </a:gs>
              <a:gs pos="11000">
                <a:schemeClr val="tx1">
                  <a:alpha val="1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  <a:effectLst>
            <a:outerShdw blurRad="139700" dist="50800" dir="5400000" sx="101000" sy="10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14" name="Date Placeholder 7"/>
          <p:cNvSpPr txBox="1">
            <a:spLocks/>
          </p:cNvSpPr>
          <p:nvPr userDrawn="1"/>
        </p:nvSpPr>
        <p:spPr>
          <a:xfrm>
            <a:off x="7452000" y="6572250"/>
            <a:ext cx="1692000" cy="288000"/>
          </a:xfrm>
          <a:prstGeom prst="rect">
            <a:avLst/>
          </a:prstGeom>
        </p:spPr>
        <p:txBody>
          <a:bodyPr anchor="ctr"/>
          <a:lstStyle>
            <a:lvl1pPr algn="l">
              <a:defRPr sz="1400">
                <a:solidFill>
                  <a:schemeClr val="tx1"/>
                </a:solidFill>
                <a:latin typeface="Calibri (Body)"/>
                <a:cs typeface="Calibri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Iliyan Georgiev</a:t>
            </a:r>
            <a:endParaRPr kumimoji="0" lang="bg-BG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277322" y="6560112"/>
            <a:ext cx="665226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Measuring Properties of Molecular Surfaces Using Ray Casting</a:t>
            </a:r>
            <a:endParaRPr lang="bg-BG" sz="14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r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32" y="0"/>
            <a:ext cx="9144000" cy="1044484"/>
          </a:xfrm>
          <a:prstGeom prst="rect">
            <a:avLst/>
          </a:prstGeom>
          <a:gradFill>
            <a:gsLst>
              <a:gs pos="0">
                <a:schemeClr val="tx1">
                  <a:alpha val="10000"/>
                </a:schemeClr>
              </a:gs>
              <a:gs pos="31000">
                <a:schemeClr val="tx1">
                  <a:alpha val="0"/>
                </a:schemeClr>
              </a:gs>
              <a:gs pos="60000">
                <a:schemeClr val="tx1">
                  <a:alpha val="8000"/>
                </a:schemeClr>
              </a:gs>
              <a:gs pos="61000">
                <a:schemeClr val="tx1">
                  <a:alpha val="13000"/>
                </a:schemeClr>
              </a:gs>
              <a:gs pos="100000">
                <a:schemeClr val="tx1">
                  <a:alpha val="30000"/>
                </a:schemeClr>
              </a:gs>
            </a:gsLst>
            <a:lin ang="5400000" scaled="0"/>
          </a:gradFill>
          <a:ln>
            <a:noFill/>
          </a:ln>
          <a:effectLst>
            <a:outerShdw blurRad="139700" dist="50800" dir="5400000" sx="101000" sy="10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</a:t>
            </a:r>
            <a:endParaRPr lang="bg-BG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-1" y="594360"/>
            <a:ext cx="6136395" cy="433394"/>
          </a:xfrm>
          <a:prstGeom prst="rect">
            <a:avLst/>
          </a:prstGeom>
        </p:spPr>
        <p:txBody>
          <a:bodyPr lIns="118800" tIns="0" bIns="0" anchor="ctr" anchorCtr="0">
            <a:noAutofit/>
            <a:scene3d>
              <a:camera prst="orthographicFront"/>
              <a:lightRig rig="threePt" dir="t"/>
            </a:scene3d>
            <a:sp3d extrusionH="57150" contourW="12700">
              <a:bevelT w="19050" h="19050"/>
              <a:contourClr>
                <a:srgbClr val="434343"/>
              </a:contourClr>
            </a:sp3d>
          </a:bodyPr>
          <a:lstStyle>
            <a:lvl1pPr>
              <a:buFontTx/>
              <a:buNone/>
              <a:defRPr b="1">
                <a:gradFill>
                  <a:gsLst>
                    <a:gs pos="0">
                      <a:schemeClr val="tx1">
                        <a:alpha val="15000"/>
                      </a:schemeClr>
                    </a:gs>
                    <a:gs pos="75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67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bg-BG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1051560"/>
            <a:ext cx="9136380" cy="5508000"/>
          </a:xfrm>
          <a:prstGeom prst="rect">
            <a:avLst/>
          </a:prstGeom>
        </p:spPr>
        <p:txBody>
          <a:bodyPr lIns="144000" tIns="144000">
            <a:normAutofit/>
          </a:bodyPr>
          <a:lstStyle>
            <a:lvl1pPr>
              <a:buClr>
                <a:srgbClr val="FFC000"/>
              </a:buClr>
              <a:buSzPct val="70000"/>
              <a:buFont typeface="Wingdings 2" pitchFamily="18" charset="2"/>
              <a:buChar char=""/>
              <a:defRPr>
                <a:latin typeface="Calibri" pitchFamily="34" charset="0"/>
              </a:defRPr>
            </a:lvl1pPr>
            <a:lvl2pPr marL="756000">
              <a:buClr>
                <a:srgbClr val="FFC000"/>
              </a:buClr>
              <a:buSzPct val="70000"/>
              <a:buFont typeface="Wingdings 2" pitchFamily="18" charset="2"/>
              <a:buChar char=""/>
              <a:defRPr>
                <a:latin typeface="Calibri" pitchFamily="34" charset="0"/>
              </a:defRPr>
            </a:lvl2pPr>
            <a:lvl3pPr marL="990000">
              <a:buClr>
                <a:srgbClr val="FFC000"/>
              </a:buClr>
              <a:defRPr>
                <a:latin typeface="Calibri" pitchFamily="34" charset="0"/>
              </a:defRPr>
            </a:lvl3pPr>
            <a:lvl4pPr marL="1206000">
              <a:buClr>
                <a:srgbClr val="FFC000"/>
              </a:buClr>
              <a:buSzPct val="90000"/>
              <a:buFont typeface="Verdana" pitchFamily="34" charset="0"/>
              <a:buChar char="-"/>
              <a:defRPr>
                <a:latin typeface="Calibri" pitchFamily="34" charset="0"/>
              </a:defRPr>
            </a:lvl4pPr>
            <a:lvl5pPr marL="1411200">
              <a:buClr>
                <a:srgbClr val="FFC000"/>
              </a:buCl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bg-BG" dirty="0"/>
          </a:p>
        </p:txBody>
      </p:sp>
      <p:pic>
        <p:nvPicPr>
          <p:cNvPr id="6" name="Picture 2" descr="D:\Presentations\Tools\CG@UdS Logo (inverse).em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0651" y="160264"/>
            <a:ext cx="2946808" cy="414656"/>
          </a:xfrm>
          <a:prstGeom prst="rect">
            <a:avLst/>
          </a:prstGeom>
          <a:noFill/>
          <a:effectLst>
            <a:reflection blurRad="6350" stA="50000" endA="300" endPos="55500" dist="101600" dir="5400000" sy="-100000" algn="bl" rotWithShape="0"/>
          </a:effectLst>
        </p:spPr>
      </p:pic>
      <p:sp>
        <p:nvSpPr>
          <p:cNvPr id="7" name="Rectangle 6"/>
          <p:cNvSpPr/>
          <p:nvPr userDrawn="1"/>
        </p:nvSpPr>
        <p:spPr>
          <a:xfrm>
            <a:off x="0" y="6545580"/>
            <a:ext cx="9144000" cy="312420"/>
          </a:xfrm>
          <a:prstGeom prst="rect">
            <a:avLst/>
          </a:prstGeom>
          <a:gradFill>
            <a:gsLst>
              <a:gs pos="5000">
                <a:schemeClr val="tx1">
                  <a:alpha val="0"/>
                </a:schemeClr>
              </a:gs>
              <a:gs pos="10000">
                <a:schemeClr val="tx1">
                  <a:alpha val="8000"/>
                </a:schemeClr>
              </a:gs>
              <a:gs pos="11000">
                <a:schemeClr val="tx1">
                  <a:alpha val="1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  <a:effectLst>
            <a:outerShdw blurRad="139700" dist="50800" dir="5400000" sx="101000" sy="10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9" name="Date Placeholder 7"/>
          <p:cNvSpPr txBox="1">
            <a:spLocks/>
          </p:cNvSpPr>
          <p:nvPr userDrawn="1"/>
        </p:nvSpPr>
        <p:spPr>
          <a:xfrm>
            <a:off x="7452000" y="6572250"/>
            <a:ext cx="1692000" cy="288000"/>
          </a:xfrm>
          <a:prstGeom prst="rect">
            <a:avLst/>
          </a:prstGeom>
        </p:spPr>
        <p:txBody>
          <a:bodyPr anchor="ctr"/>
          <a:lstStyle>
            <a:lvl1pPr algn="l">
              <a:defRPr sz="1400">
                <a:solidFill>
                  <a:schemeClr val="tx1"/>
                </a:solidFill>
                <a:latin typeface="Calibri (Body)"/>
                <a:cs typeface="Calibri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Iliyan Georgiev</a:t>
            </a:r>
            <a:endParaRPr kumimoji="0" lang="bg-BG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277322" y="6560112"/>
            <a:ext cx="665226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Measuring Properties of Molecular Surfaces Using Ray Casting</a:t>
            </a:r>
            <a:endParaRPr lang="bg-BG" sz="14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>
              <a:rot lat="0" lon="0" rev="1800000"/>
            </a:lightRig>
          </a:scene3d>
          <a:sp3d prstMaterial="matte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Presentations\Tools\CG@UdS Logo (inverse).em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0651" y="160264"/>
            <a:ext cx="2946808" cy="414656"/>
          </a:xfrm>
          <a:prstGeom prst="rect">
            <a:avLst/>
          </a:prstGeom>
          <a:noFill/>
          <a:effectLst>
            <a:reflection blurRad="6350" stA="50000" endA="300" endPos="55500" dist="101600" dir="5400000" sy="-100000" algn="bl" rotWithShape="0"/>
          </a:effectLst>
        </p:spPr>
      </p:pic>
      <p:sp>
        <p:nvSpPr>
          <p:cNvPr id="4" name="Title 1"/>
          <p:cNvSpPr txBox="1">
            <a:spLocks/>
          </p:cNvSpPr>
          <p:nvPr userDrawn="1"/>
        </p:nvSpPr>
        <p:spPr>
          <a:xfrm>
            <a:off x="1553850" y="2357430"/>
            <a:ext cx="6036300" cy="1709726"/>
          </a:xfrm>
          <a:prstGeom prst="rect">
            <a:avLst/>
          </a:prstGeom>
        </p:spPr>
        <p:txBody>
          <a:bodyPr vert="horz" wrap="square" lIns="180000" tIns="0" rIns="90000" bIns="0" rtlCol="0" anchor="ctr" anchorCtr="0">
            <a:noAutofit/>
            <a:scene3d>
              <a:camera prst="orthographicFront"/>
              <a:lightRig rig="threePt" dir="t">
                <a:rot lat="0" lon="0" rev="2700000"/>
              </a:lightRig>
            </a:scene3d>
            <a:sp3d contourW="19050" prstMaterial="dkEdge">
              <a:bevelT w="31750" h="19050"/>
              <a:contourClr>
                <a:schemeClr val="bg1">
                  <a:lumMod val="85000"/>
                  <a:lumOff val="1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Thank you!</a:t>
            </a:r>
            <a:endParaRPr kumimoji="0" lang="bg-BG" sz="6600" b="1" i="0" u="none" strike="noStrike" kern="1200" cap="none" spc="0" normalizeH="0" baseline="0" noProof="0" dirty="0">
              <a:ln w="6350">
                <a:noFill/>
              </a:ln>
              <a:solidFill>
                <a:srgbClr val="FFC000"/>
              </a:solidFill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2619" y="4986352"/>
            <a:ext cx="9038762" cy="1157312"/>
          </a:xfrm>
          <a:prstGeom prst="rect">
            <a:avLst/>
          </a:prstGeom>
        </p:spPr>
        <p:txBody>
          <a:bodyPr lIns="144000" tIns="0" bIns="0" anchor="ctr" anchorCtr="0">
            <a:noAutofit/>
            <a:scene3d>
              <a:camera prst="orthographicFront"/>
              <a:lightRig rig="threePt" dir="t"/>
            </a:scene3d>
            <a:sp3d extrusionH="57150" contourW="12700">
              <a:bevelT w="19050" h="19050"/>
              <a:contourClr>
                <a:srgbClr val="434343"/>
              </a:contourClr>
            </a:sp3d>
          </a:bodyPr>
          <a:lstStyle>
            <a:lvl1pPr algn="ctr">
              <a:buFontTx/>
              <a:buNone/>
              <a:defRPr b="1">
                <a:gradFill>
                  <a:gsLst>
                    <a:gs pos="0">
                      <a:schemeClr val="tx1">
                        <a:alpha val="15000"/>
                      </a:schemeClr>
                    </a:gs>
                    <a:gs pos="75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67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Presenter’s Name</a:t>
            </a:r>
            <a:endParaRPr lang="bg-BG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9"/>
          <p:cNvSpPr>
            <a:spLocks noGrp="1"/>
          </p:cNvSpPr>
          <p:nvPr>
            <p:ph type="title"/>
          </p:nvPr>
        </p:nvSpPr>
        <p:spPr>
          <a:xfrm>
            <a:off x="0" y="0"/>
            <a:ext cx="6036300" cy="609600"/>
          </a:xfrm>
          <a:prstGeom prst="rect">
            <a:avLst/>
          </a:prstGeom>
        </p:spPr>
        <p:txBody>
          <a:bodyPr vert="horz" wrap="square" lIns="180000" tIns="0" rIns="90000" bIns="0" rtlCol="0" anchor="b" anchorCtr="0">
            <a:noAutofit/>
            <a:scene3d>
              <a:camera prst="orthographicFront"/>
              <a:lightRig rig="threePt" dir="t">
                <a:rot lat="0" lon="0" rev="2700000"/>
              </a:lightRig>
            </a:scene3d>
            <a:sp3d contourW="19050" prstMaterial="dkEdge">
              <a:bevelT w="31750" h="19050"/>
              <a:contourClr>
                <a:schemeClr val="bg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dirty="0" smtClean="0"/>
              <a:t>Click to edit title</a:t>
            </a:r>
            <a:endParaRPr lang="bg-BG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7" r:id="rId1"/>
    <p:sldLayoutId id="2147483704" r:id="rId2"/>
    <p:sldLayoutId id="2147483703" r:id="rId3"/>
    <p:sldLayoutId id="2147483719" r:id="rId4"/>
    <p:sldLayoutId id="2147483718" r:id="rId5"/>
  </p:sldLayoutIdLst>
  <p:hf sldNum="0" hdr="0"/>
  <p:txStyles>
    <p:titleStyle>
      <a:lvl1pPr marL="0" algn="l" rtl="0" eaLnBrk="1" latinLnBrk="0" hangingPunct="1">
        <a:spcBef>
          <a:spcPct val="0"/>
        </a:spcBef>
        <a:buFont typeface="Arial" pitchFamily="34" charset="0"/>
        <a:buNone/>
        <a:defRPr kumimoji="0" sz="3600" b="1" kern="1200">
          <a:ln w="6350">
            <a:noFill/>
          </a:ln>
          <a:solidFill>
            <a:srgbClr val="FFC000"/>
          </a:solidFill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  <a:latin typeface="Calibri" pitchFamily="34" charset="0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85786" y="1500174"/>
            <a:ext cx="7572428" cy="2273634"/>
          </a:xfrm>
        </p:spPr>
        <p:txBody>
          <a:bodyPr/>
          <a:lstStyle/>
          <a:p>
            <a:r>
              <a:rPr lang="bg-BG" dirty="0" smtClean="0"/>
              <a:t>Measuring Properties of Molecular</a:t>
            </a:r>
            <a:r>
              <a:rPr lang="en-US" dirty="0" smtClean="0"/>
              <a:t> </a:t>
            </a:r>
            <a:r>
              <a:rPr lang="bg-BG" dirty="0" smtClean="0"/>
              <a:t>Surfaces</a:t>
            </a:r>
            <a:r>
              <a:rPr lang="en-US" dirty="0" smtClean="0"/>
              <a:t> U</a:t>
            </a:r>
            <a:r>
              <a:rPr lang="bg-BG" dirty="0" smtClean="0"/>
              <a:t>sing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bg-BG" dirty="0" smtClean="0"/>
              <a:t>Ray</a:t>
            </a:r>
            <a:r>
              <a:rPr lang="en-US" dirty="0" smtClean="0"/>
              <a:t> </a:t>
            </a:r>
            <a:r>
              <a:rPr lang="bg-BG" dirty="0" smtClean="0"/>
              <a:t>Casting</a:t>
            </a:r>
            <a:endParaRPr lang="bg-BG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380640" y="4038602"/>
            <a:ext cx="6406070" cy="2247918"/>
          </a:xfrm>
        </p:spPr>
        <p:txBody>
          <a:bodyPr/>
          <a:lstStyle/>
          <a:p>
            <a:r>
              <a:rPr lang="en-US" sz="2800" dirty="0" smtClean="0"/>
              <a:t>Mike Phillips, </a:t>
            </a:r>
            <a:r>
              <a:rPr lang="en-US" sz="2800" u="sng" dirty="0" smtClean="0"/>
              <a:t>Iliyan Georgiev</a:t>
            </a:r>
            <a:r>
              <a:rPr lang="en-US" sz="2800" dirty="0" smtClean="0"/>
              <a:t>, Anna Dehof, Stefan Nickels,</a:t>
            </a:r>
          </a:p>
          <a:p>
            <a:r>
              <a:rPr lang="en-US" sz="2800" dirty="0" smtClean="0"/>
              <a:t>Lukas Marsalek, Hans-Peter </a:t>
            </a:r>
            <a:r>
              <a:rPr lang="en-US" sz="2800" dirty="0" err="1" smtClean="0"/>
              <a:t>Lenhof</a:t>
            </a:r>
            <a:r>
              <a:rPr lang="en-US" sz="2800" dirty="0" smtClean="0"/>
              <a:t>,</a:t>
            </a:r>
          </a:p>
          <a:p>
            <a:r>
              <a:rPr lang="en-US" sz="2800" dirty="0" smtClean="0"/>
              <a:t>Andreas Hildebrandt, Philipp Slusallek</a:t>
            </a:r>
            <a:endParaRPr lang="bg-BG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Numerical solution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Volume Estimation</a:t>
            </a:r>
            <a:endParaRPr lang="bg-BG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2D Integral</a:t>
            </a:r>
            <a:endParaRPr lang="bg-BG" dirty="0"/>
          </a:p>
        </p:txBody>
      </p:sp>
      <p:pic>
        <p:nvPicPr>
          <p:cNvPr id="48" name="Picture 6" descr="D:\Presentations\Conferences\HiCOMB 2010\images\2d_shape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lumMod val="20000"/>
                <a:lumOff val="8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01010" y="3365324"/>
            <a:ext cx="3626552" cy="2416816"/>
          </a:xfrm>
          <a:prstGeom prst="rect">
            <a:avLst/>
          </a:prstGeom>
          <a:noFill/>
          <a:ln>
            <a:solidFill>
              <a:schemeClr val="tx1">
                <a:lumMod val="85000"/>
              </a:schemeClr>
            </a:solidFill>
            <a:prstDash val="dash"/>
          </a:ln>
        </p:spPr>
      </p:pic>
      <p:cxnSp>
        <p:nvCxnSpPr>
          <p:cNvPr id="58" name="Straight Arrow Connector 57"/>
          <p:cNvCxnSpPr/>
          <p:nvPr/>
        </p:nvCxnSpPr>
        <p:spPr>
          <a:xfrm rot="10800000">
            <a:off x="3001022" y="4929375"/>
            <a:ext cx="4083050" cy="1588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3022524" y="4923365"/>
            <a:ext cx="1000848" cy="0"/>
          </a:xfrm>
          <a:prstGeom prst="line">
            <a:avLst/>
          </a:prstGeom>
          <a:ln w="1016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5222795" y="4923365"/>
            <a:ext cx="1223971" cy="0"/>
          </a:xfrm>
          <a:prstGeom prst="line">
            <a:avLst/>
          </a:prstGeom>
          <a:ln w="1016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2944768" y="4875058"/>
            <a:ext cx="103870" cy="103870"/>
          </a:xfrm>
          <a:prstGeom prst="ellipse">
            <a:avLst/>
          </a:prstGeom>
          <a:solidFill>
            <a:schemeClr val="tx1"/>
          </a:solidFill>
          <a:ln w="28575" cmpd="sng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cxnSp>
        <p:nvCxnSpPr>
          <p:cNvPr id="31" name="Straight Arrow Connector 30"/>
          <p:cNvCxnSpPr/>
          <p:nvPr/>
        </p:nvCxnSpPr>
        <p:spPr>
          <a:xfrm rot="10800000">
            <a:off x="3001022" y="5535789"/>
            <a:ext cx="4083050" cy="1588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496572" y="5529779"/>
            <a:ext cx="609600" cy="0"/>
          </a:xfrm>
          <a:prstGeom prst="line">
            <a:avLst/>
          </a:prstGeom>
          <a:ln w="1016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2944768" y="5481472"/>
            <a:ext cx="103870" cy="103870"/>
          </a:xfrm>
          <a:prstGeom prst="ellipse">
            <a:avLst/>
          </a:prstGeom>
          <a:solidFill>
            <a:schemeClr val="tx1"/>
          </a:solidFill>
          <a:ln w="28575" cmpd="sng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cxnSp>
        <p:nvCxnSpPr>
          <p:cNvPr id="35" name="Straight Arrow Connector 34"/>
          <p:cNvCxnSpPr/>
          <p:nvPr/>
        </p:nvCxnSpPr>
        <p:spPr>
          <a:xfrm rot="10800000">
            <a:off x="3001022" y="3670461"/>
            <a:ext cx="4095750" cy="1588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293122" y="3664451"/>
            <a:ext cx="2457450" cy="0"/>
          </a:xfrm>
          <a:prstGeom prst="line">
            <a:avLst/>
          </a:prstGeom>
          <a:ln w="1016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2944768" y="3616144"/>
            <a:ext cx="103870" cy="103870"/>
          </a:xfrm>
          <a:prstGeom prst="ellipse">
            <a:avLst/>
          </a:prstGeom>
          <a:solidFill>
            <a:schemeClr val="tx1"/>
          </a:solidFill>
          <a:ln w="28575" cmpd="sng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cxnSp>
        <p:nvCxnSpPr>
          <p:cNvPr id="39" name="Straight Arrow Connector 38"/>
          <p:cNvCxnSpPr/>
          <p:nvPr/>
        </p:nvCxnSpPr>
        <p:spPr>
          <a:xfrm rot="10800000">
            <a:off x="3001022" y="4299109"/>
            <a:ext cx="4089400" cy="1588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022524" y="4293099"/>
            <a:ext cx="3610698" cy="0"/>
          </a:xfrm>
          <a:prstGeom prst="line">
            <a:avLst/>
          </a:prstGeom>
          <a:ln w="1016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2944768" y="4244792"/>
            <a:ext cx="103870" cy="103870"/>
          </a:xfrm>
          <a:prstGeom prst="ellipse">
            <a:avLst/>
          </a:prstGeom>
          <a:solidFill>
            <a:schemeClr val="tx1"/>
          </a:solidFill>
          <a:ln w="28575" cmpd="sng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21506" name="Picture 2" descr="D:\Presentations\Conferences\HiCOMB 2010\formulas\volume_estima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212" y="1813548"/>
            <a:ext cx="4529259" cy="974975"/>
          </a:xfrm>
          <a:prstGeom prst="rect">
            <a:avLst/>
          </a:prstGeom>
          <a:solidFill>
            <a:schemeClr val="accent5">
              <a:lumMod val="20000"/>
              <a:lumOff val="80000"/>
              <a:alpha val="25000"/>
            </a:schemeClr>
          </a:solidFill>
          <a:effectLst>
            <a:outerShdw blurRad="50800" dist="38100" dir="2700000" algn="ctr" rotWithShape="0">
              <a:prstClr val="black"/>
            </a:outerShdw>
          </a:effectLst>
        </p:spPr>
      </p:pic>
      <p:sp>
        <p:nvSpPr>
          <p:cNvPr id="22" name="Left Brace 21"/>
          <p:cNvSpPr/>
          <p:nvPr/>
        </p:nvSpPr>
        <p:spPr>
          <a:xfrm>
            <a:off x="2410070" y="3361822"/>
            <a:ext cx="225416" cy="2426978"/>
          </a:xfrm>
          <a:prstGeom prst="leftBrace">
            <a:avLst>
              <a:gd name="adj1" fmla="val 35777"/>
              <a:gd name="adj2" fmla="val 49703"/>
            </a:avLst>
          </a:prstGeom>
          <a:ln w="19050">
            <a:solidFill>
              <a:schemeClr val="tx1">
                <a:alpha val="60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3" name="TextBox 22"/>
          <p:cNvSpPr txBox="1"/>
          <p:nvPr/>
        </p:nvSpPr>
        <p:spPr>
          <a:xfrm>
            <a:off x="2021832" y="4327200"/>
            <a:ext cx="37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tx1">
                    <a:lumMod val="95000"/>
                  </a:schemeClr>
                </a:solidFill>
                <a:latin typeface="Cambria Math" pitchFamily="18" charset="0"/>
                <a:ea typeface="Cambria Math" pitchFamily="18" charset="0"/>
              </a:rPr>
              <a:t>A</a:t>
            </a:r>
            <a:endParaRPr lang="bg-BG" sz="2400" i="1" dirty="0">
              <a:solidFill>
                <a:schemeClr val="tx1">
                  <a:lumMod val="9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Volume Estimation</a:t>
            </a:r>
            <a:endParaRPr lang="bg-BG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Ray Casting</a:t>
            </a:r>
            <a:endParaRPr lang="bg-BG" dirty="0"/>
          </a:p>
        </p:txBody>
      </p:sp>
      <p:pic>
        <p:nvPicPr>
          <p:cNvPr id="12" name="Picture 11" descr="pierc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2430" y="1506962"/>
            <a:ext cx="6072230" cy="4466184"/>
          </a:xfrm>
          <a:prstGeom prst="rect">
            <a:avLst/>
          </a:prstGeom>
        </p:spPr>
      </p:pic>
      <p:pic>
        <p:nvPicPr>
          <p:cNvPr id="15" name="Picture 14" descr="sampli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575662" y="3018143"/>
            <a:ext cx="4959422" cy="1548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Area Estimation</a:t>
            </a:r>
            <a:endParaRPr lang="bg-BG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Numerical solution</a:t>
            </a:r>
          </a:p>
          <a:p>
            <a:endParaRPr lang="en-US" dirty="0" smtClean="0"/>
          </a:p>
          <a:p>
            <a:endParaRPr lang="en-US" dirty="0" smtClean="0"/>
          </a:p>
          <a:p>
            <a:pPr lvl="1">
              <a:buFont typeface="Wingdings 3" pitchFamily="18" charset="2"/>
              <a:buChar char=""/>
            </a:pPr>
            <a:r>
              <a:rPr lang="en-US" dirty="0" smtClean="0"/>
              <a:t>Piece-wise linear</a:t>
            </a:r>
          </a:p>
          <a:p>
            <a:pPr lvl="1">
              <a:buNone/>
            </a:pPr>
            <a:r>
              <a:rPr lang="en-US" dirty="0" smtClean="0"/>
              <a:t>	surface approximation</a:t>
            </a:r>
          </a:p>
          <a:p>
            <a:r>
              <a:rPr lang="en-US" dirty="0" smtClean="0"/>
              <a:t>Need to clamp</a:t>
            </a:r>
          </a:p>
          <a:p>
            <a:pPr>
              <a:buNone/>
            </a:pPr>
            <a:r>
              <a:rPr lang="en-US" dirty="0" smtClean="0"/>
              <a:t>	when</a:t>
            </a:r>
            <a:endParaRPr lang="bg-BG" dirty="0"/>
          </a:p>
        </p:txBody>
      </p:sp>
      <p:pic>
        <p:nvPicPr>
          <p:cNvPr id="25601" name="Picture 1" descr="D:\Presentations\Conferences\HiCOMB 2010\formulas\surface_area_estima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212" y="1813548"/>
            <a:ext cx="2326042" cy="806434"/>
          </a:xfrm>
          <a:prstGeom prst="rect">
            <a:avLst/>
          </a:prstGeom>
          <a:solidFill>
            <a:schemeClr val="accent5">
              <a:lumMod val="20000"/>
              <a:lumOff val="80000"/>
              <a:alpha val="25000"/>
            </a:schemeClr>
          </a:solidFill>
          <a:effectLst>
            <a:outerShdw blurRad="50800" dist="38100" dir="2700000" algn="tl" rotWithShape="0">
              <a:prstClr val="black"/>
            </a:outerShdw>
          </a:effectLst>
        </p:spPr>
      </p:pic>
      <p:pic>
        <p:nvPicPr>
          <p:cNvPr id="25602" name="Picture 2" descr="D:\Presentations\Conferences\HiCOMB 2010\images\surface_are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8876" y="1462639"/>
            <a:ext cx="4310690" cy="4595167"/>
          </a:xfrm>
          <a:prstGeom prst="rect">
            <a:avLst/>
          </a:prstGeom>
          <a:noFill/>
        </p:spPr>
      </p:pic>
      <p:pic>
        <p:nvPicPr>
          <p:cNvPr id="25603" name="Picture 3" descr="D:\Presentations\Conferences\HiCOMB 2010\formulas\clamp_conditi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60590" y="4350118"/>
            <a:ext cx="1441690" cy="590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Cavity Detection</a:t>
            </a:r>
            <a:endParaRPr lang="bg-BG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Object</a:t>
            </a:r>
            <a:endParaRPr lang="bg-BG" dirty="0"/>
          </a:p>
        </p:txBody>
      </p:sp>
      <p:pic>
        <p:nvPicPr>
          <p:cNvPr id="32770" name="Picture 2" descr="D:\Presentations\Conferences\HiCOMB 2010\images\cavities_bas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7370" y="1800000"/>
            <a:ext cx="5509260" cy="3901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Cavity Detection</a:t>
            </a:r>
            <a:endParaRPr lang="bg-BG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Grid Construction</a:t>
            </a:r>
            <a:endParaRPr lang="bg-BG" dirty="0"/>
          </a:p>
        </p:txBody>
      </p:sp>
      <p:pic>
        <p:nvPicPr>
          <p:cNvPr id="33794" name="Picture 2" descr="D:\Presentations\Conferences\HiCOMB 2010\images\cavities_base_gri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0214" y="1800000"/>
            <a:ext cx="5509260" cy="3901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Cavity Detection</a:t>
            </a:r>
            <a:endParaRPr lang="bg-BG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Ray Casting</a:t>
            </a:r>
            <a:endParaRPr lang="bg-BG" dirty="0"/>
          </a:p>
        </p:txBody>
      </p:sp>
      <p:pic>
        <p:nvPicPr>
          <p:cNvPr id="33794" name="Picture 2" descr="D:\Presentations\Conferences\HiCOMB 2010\images\cavities_base_gri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0214" y="1800000"/>
            <a:ext cx="5509260" cy="3901440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 rot="10800000">
            <a:off x="1885050" y="2247507"/>
            <a:ext cx="5948310" cy="1588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1828796" y="2193190"/>
            <a:ext cx="103870" cy="103870"/>
          </a:xfrm>
          <a:prstGeom prst="ellipse">
            <a:avLst/>
          </a:prstGeom>
          <a:solidFill>
            <a:schemeClr val="tx1"/>
          </a:solidFill>
          <a:ln w="28575" cmpd="sng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cxnSp>
        <p:nvCxnSpPr>
          <p:cNvPr id="9" name="Straight Arrow Connector 8"/>
          <p:cNvCxnSpPr/>
          <p:nvPr/>
        </p:nvCxnSpPr>
        <p:spPr>
          <a:xfrm rot="10800000">
            <a:off x="1885050" y="2715193"/>
            <a:ext cx="5948310" cy="1588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828796" y="2660876"/>
            <a:ext cx="103870" cy="103870"/>
          </a:xfrm>
          <a:prstGeom prst="ellipse">
            <a:avLst/>
          </a:prstGeom>
          <a:solidFill>
            <a:schemeClr val="tx1"/>
          </a:solidFill>
          <a:ln w="28575" cmpd="sng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cxnSp>
        <p:nvCxnSpPr>
          <p:cNvPr id="11" name="Straight Arrow Connector 10"/>
          <p:cNvCxnSpPr/>
          <p:nvPr/>
        </p:nvCxnSpPr>
        <p:spPr>
          <a:xfrm rot="10800000">
            <a:off x="1885050" y="3200015"/>
            <a:ext cx="5948310" cy="1588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828796" y="3145698"/>
            <a:ext cx="103870" cy="103870"/>
          </a:xfrm>
          <a:prstGeom prst="ellipse">
            <a:avLst/>
          </a:prstGeom>
          <a:solidFill>
            <a:schemeClr val="tx1"/>
          </a:solidFill>
          <a:ln w="28575" cmpd="sng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cxnSp>
        <p:nvCxnSpPr>
          <p:cNvPr id="13" name="Straight Arrow Connector 12"/>
          <p:cNvCxnSpPr/>
          <p:nvPr/>
        </p:nvCxnSpPr>
        <p:spPr>
          <a:xfrm rot="10800000">
            <a:off x="1885050" y="3820101"/>
            <a:ext cx="5948310" cy="1588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1828796" y="3765784"/>
            <a:ext cx="103870" cy="103870"/>
          </a:xfrm>
          <a:prstGeom prst="ellipse">
            <a:avLst/>
          </a:prstGeom>
          <a:solidFill>
            <a:schemeClr val="tx1"/>
          </a:solidFill>
          <a:ln w="28575" cmpd="sng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1885050" y="4138545"/>
            <a:ext cx="5948310" cy="1588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828796" y="4084228"/>
            <a:ext cx="103870" cy="103870"/>
          </a:xfrm>
          <a:prstGeom prst="ellipse">
            <a:avLst/>
          </a:prstGeom>
          <a:solidFill>
            <a:schemeClr val="tx1"/>
          </a:solidFill>
          <a:ln w="28575" cmpd="sng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cxnSp>
        <p:nvCxnSpPr>
          <p:cNvPr id="17" name="Straight Arrow Connector 16"/>
          <p:cNvCxnSpPr/>
          <p:nvPr/>
        </p:nvCxnSpPr>
        <p:spPr>
          <a:xfrm rot="10800000">
            <a:off x="1885050" y="4627231"/>
            <a:ext cx="5948310" cy="1588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1828796" y="4572914"/>
            <a:ext cx="103870" cy="103870"/>
          </a:xfrm>
          <a:prstGeom prst="ellipse">
            <a:avLst/>
          </a:prstGeom>
          <a:solidFill>
            <a:schemeClr val="tx1"/>
          </a:solidFill>
          <a:ln w="28575" cmpd="sng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cxnSp>
        <p:nvCxnSpPr>
          <p:cNvPr id="19" name="Straight Arrow Connector 18"/>
          <p:cNvCxnSpPr/>
          <p:nvPr/>
        </p:nvCxnSpPr>
        <p:spPr>
          <a:xfrm rot="10800000">
            <a:off x="1885050" y="4945003"/>
            <a:ext cx="5948310" cy="1588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1828796" y="4890686"/>
            <a:ext cx="103870" cy="103870"/>
          </a:xfrm>
          <a:prstGeom prst="ellipse">
            <a:avLst/>
          </a:prstGeom>
          <a:solidFill>
            <a:schemeClr val="tx1"/>
          </a:solidFill>
          <a:ln w="28575" cmpd="sng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cxnSp>
        <p:nvCxnSpPr>
          <p:cNvPr id="21" name="Straight Arrow Connector 20"/>
          <p:cNvCxnSpPr/>
          <p:nvPr/>
        </p:nvCxnSpPr>
        <p:spPr>
          <a:xfrm rot="10800000">
            <a:off x="1885050" y="5412689"/>
            <a:ext cx="5948310" cy="1588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1828796" y="5358372"/>
            <a:ext cx="103870" cy="103870"/>
          </a:xfrm>
          <a:prstGeom prst="ellipse">
            <a:avLst/>
          </a:prstGeom>
          <a:solidFill>
            <a:schemeClr val="tx1"/>
          </a:solidFill>
          <a:ln w="28575" cmpd="sng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Cavity Detection</a:t>
            </a:r>
            <a:endParaRPr lang="bg-BG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Grid Population</a:t>
            </a:r>
            <a:endParaRPr lang="bg-BG" dirty="0"/>
          </a:p>
        </p:txBody>
      </p:sp>
      <p:pic>
        <p:nvPicPr>
          <p:cNvPr id="33794" name="Picture 2" descr="D:\Presentations\Conferences\HiCOMB 2010\images\cavities_base_gri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0214" y="1800000"/>
            <a:ext cx="5509260" cy="3901440"/>
          </a:xfrm>
          <a:prstGeom prst="rect">
            <a:avLst/>
          </a:prstGeom>
          <a:noFill/>
        </p:spPr>
      </p:pic>
      <p:cxnSp>
        <p:nvCxnSpPr>
          <p:cNvPr id="11" name="Straight Arrow Connector 10"/>
          <p:cNvCxnSpPr/>
          <p:nvPr/>
        </p:nvCxnSpPr>
        <p:spPr>
          <a:xfrm rot="10800000">
            <a:off x="1885050" y="3200015"/>
            <a:ext cx="5948310" cy="1588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1885050" y="4627231"/>
            <a:ext cx="5948310" cy="1588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2146296" y="3145698"/>
            <a:ext cx="103870" cy="103870"/>
          </a:xfrm>
          <a:prstGeom prst="ellipse">
            <a:avLst/>
          </a:prstGeom>
          <a:solidFill>
            <a:schemeClr val="tx1"/>
          </a:solidFill>
          <a:ln w="28575" cmpd="sng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9" name="Oval 28"/>
          <p:cNvSpPr/>
          <p:nvPr/>
        </p:nvSpPr>
        <p:spPr>
          <a:xfrm>
            <a:off x="2928950" y="3145698"/>
            <a:ext cx="103870" cy="103870"/>
          </a:xfrm>
          <a:prstGeom prst="ellipse">
            <a:avLst/>
          </a:prstGeom>
          <a:solidFill>
            <a:schemeClr val="tx1"/>
          </a:solidFill>
          <a:ln w="28575" cmpd="sng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0" name="Oval 29"/>
          <p:cNvSpPr/>
          <p:nvPr/>
        </p:nvSpPr>
        <p:spPr>
          <a:xfrm>
            <a:off x="3986236" y="3145698"/>
            <a:ext cx="103870" cy="103870"/>
          </a:xfrm>
          <a:prstGeom prst="ellipse">
            <a:avLst/>
          </a:prstGeom>
          <a:solidFill>
            <a:schemeClr val="tx1"/>
          </a:solidFill>
          <a:ln w="28575" cmpd="sng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1" name="Oval 30"/>
          <p:cNvSpPr/>
          <p:nvPr/>
        </p:nvSpPr>
        <p:spPr>
          <a:xfrm>
            <a:off x="6958040" y="3145698"/>
            <a:ext cx="103870" cy="103870"/>
          </a:xfrm>
          <a:prstGeom prst="ellipse">
            <a:avLst/>
          </a:prstGeom>
          <a:solidFill>
            <a:schemeClr val="tx1"/>
          </a:solidFill>
          <a:ln w="28575" cmpd="sng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42" name="Oval 41"/>
          <p:cNvSpPr/>
          <p:nvPr/>
        </p:nvSpPr>
        <p:spPr>
          <a:xfrm>
            <a:off x="2841640" y="4572914"/>
            <a:ext cx="103870" cy="103870"/>
          </a:xfrm>
          <a:prstGeom prst="ellipse">
            <a:avLst/>
          </a:prstGeom>
          <a:solidFill>
            <a:schemeClr val="tx1"/>
          </a:solidFill>
          <a:ln w="28575" cmpd="sng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43" name="Oval 42"/>
          <p:cNvSpPr/>
          <p:nvPr/>
        </p:nvSpPr>
        <p:spPr>
          <a:xfrm>
            <a:off x="4156102" y="4572914"/>
            <a:ext cx="103870" cy="103870"/>
          </a:xfrm>
          <a:prstGeom prst="ellipse">
            <a:avLst/>
          </a:prstGeom>
          <a:solidFill>
            <a:schemeClr val="tx1"/>
          </a:solidFill>
          <a:ln w="28575" cmpd="sng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44" name="Oval 43"/>
          <p:cNvSpPr/>
          <p:nvPr/>
        </p:nvSpPr>
        <p:spPr>
          <a:xfrm>
            <a:off x="4829202" y="4572914"/>
            <a:ext cx="103870" cy="103870"/>
          </a:xfrm>
          <a:prstGeom prst="ellipse">
            <a:avLst/>
          </a:prstGeom>
          <a:solidFill>
            <a:schemeClr val="tx1"/>
          </a:solidFill>
          <a:ln w="28575" cmpd="sng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45" name="Oval 44"/>
          <p:cNvSpPr/>
          <p:nvPr/>
        </p:nvSpPr>
        <p:spPr>
          <a:xfrm>
            <a:off x="6550052" y="4572914"/>
            <a:ext cx="103870" cy="103870"/>
          </a:xfrm>
          <a:prstGeom prst="ellipse">
            <a:avLst/>
          </a:prstGeom>
          <a:solidFill>
            <a:schemeClr val="tx1"/>
          </a:solidFill>
          <a:ln w="28575" cmpd="sng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Cavity Detection</a:t>
            </a:r>
            <a:endParaRPr lang="bg-BG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Grid Population</a:t>
            </a:r>
            <a:endParaRPr lang="bg-BG" dirty="0"/>
          </a:p>
        </p:txBody>
      </p:sp>
      <p:pic>
        <p:nvPicPr>
          <p:cNvPr id="34819" name="Picture 3" descr="D:\Presentations\Conferences\HiCOMB 2010\images\cavities_potenti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7370" y="1800000"/>
            <a:ext cx="5509260" cy="3901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Cavity Detection</a:t>
            </a:r>
            <a:endParaRPr lang="bg-BG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Cavity Isolation (</a:t>
            </a:r>
            <a:r>
              <a:rPr lang="en-US" dirty="0" err="1" smtClean="0"/>
              <a:t>Floodfill</a:t>
            </a:r>
            <a:r>
              <a:rPr lang="en-US" dirty="0" smtClean="0"/>
              <a:t>)</a:t>
            </a:r>
            <a:endParaRPr lang="bg-BG" dirty="0"/>
          </a:p>
        </p:txBody>
      </p:sp>
      <p:pic>
        <p:nvPicPr>
          <p:cNvPr id="36866" name="Picture 2" descr="D:\Presentations\Conferences\HiCOMB 2010\images\cavities_potenti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7370" y="1800000"/>
            <a:ext cx="5509260" cy="3901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Cavity Detection</a:t>
            </a:r>
            <a:endParaRPr lang="bg-BG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Cavity Isolation (</a:t>
            </a:r>
            <a:r>
              <a:rPr lang="en-US" dirty="0" err="1" smtClean="0"/>
              <a:t>Floodfill</a:t>
            </a:r>
            <a:r>
              <a:rPr lang="en-US" dirty="0" smtClean="0"/>
              <a:t>)</a:t>
            </a:r>
            <a:endParaRPr lang="bg-BG" dirty="0"/>
          </a:p>
        </p:txBody>
      </p:sp>
      <p:pic>
        <p:nvPicPr>
          <p:cNvPr id="24581" name="Picture 5" descr="D:\Presentations\Conferences\HiCOMB 2010\images\cavities_detect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7370" y="1800000"/>
            <a:ext cx="5509260" cy="3901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Ray Tracing</a:t>
            </a:r>
            <a:endParaRPr lang="bg-BG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…in BALLView</a:t>
            </a:r>
          </a:p>
        </p:txBody>
      </p:sp>
      <p:pic>
        <p:nvPicPr>
          <p:cNvPr id="5" name="Picture 3" descr="D:\Pictures\RenderHistory\BALL\bpti\bpti_energy_ses3.png"/>
          <p:cNvPicPr>
            <a:picLocks noChangeAspect="1" noChangeArrowheads="1"/>
          </p:cNvPicPr>
          <p:nvPr/>
        </p:nvPicPr>
        <p:blipFill>
          <a:blip r:embed="rId3" cstate="print"/>
          <a:srcRect t="3006"/>
          <a:stretch>
            <a:fillRect/>
          </a:stretch>
        </p:blipFill>
        <p:spPr bwMode="auto">
          <a:xfrm>
            <a:off x="0" y="1044681"/>
            <a:ext cx="4071934" cy="2527313"/>
          </a:xfrm>
          <a:prstGeom prst="rect">
            <a:avLst/>
          </a:prstGeom>
          <a:noFill/>
        </p:spPr>
      </p:pic>
      <p:pic>
        <p:nvPicPr>
          <p:cNvPr id="6" name="Picture 1" descr="D:\Pictures\RenderHistory\BALL\1glu\1glu 1.png"/>
          <p:cNvPicPr>
            <a:picLocks noChangeAspect="1" noChangeArrowheads="1"/>
          </p:cNvPicPr>
          <p:nvPr/>
        </p:nvPicPr>
        <p:blipFill>
          <a:blip r:embed="rId4" cstate="print"/>
          <a:srcRect t="1224" b="16236"/>
          <a:stretch>
            <a:fillRect/>
          </a:stretch>
        </p:blipFill>
        <p:spPr bwMode="auto">
          <a:xfrm>
            <a:off x="4379122" y="3712812"/>
            <a:ext cx="4764878" cy="2857520"/>
          </a:xfrm>
          <a:prstGeom prst="rect">
            <a:avLst/>
          </a:prstGeom>
          <a:noFill/>
        </p:spPr>
      </p:pic>
      <p:pic>
        <p:nvPicPr>
          <p:cNvPr id="8" name="Picture 5" descr="D:\Pictures\RenderHistory\BALL\zinc_finger_12.png"/>
          <p:cNvPicPr>
            <a:picLocks noChangeAspect="1" noChangeArrowheads="1"/>
          </p:cNvPicPr>
          <p:nvPr/>
        </p:nvPicPr>
        <p:blipFill>
          <a:blip r:embed="rId5" cstate="print"/>
          <a:srcRect t="844" b="22180"/>
          <a:stretch>
            <a:fillRect/>
          </a:stretch>
        </p:blipFill>
        <p:spPr bwMode="auto">
          <a:xfrm>
            <a:off x="0" y="3476620"/>
            <a:ext cx="4429123" cy="3093712"/>
          </a:xfrm>
          <a:prstGeom prst="rect">
            <a:avLst/>
          </a:prstGeom>
          <a:noFill/>
        </p:spPr>
      </p:pic>
      <p:pic>
        <p:nvPicPr>
          <p:cNvPr id="9" name="Picture 7" descr="D:\Pictures\RenderHistory\BALL\1tau_8.png"/>
          <p:cNvPicPr>
            <a:picLocks noChangeAspect="1" noChangeArrowheads="1"/>
          </p:cNvPicPr>
          <p:nvPr/>
        </p:nvPicPr>
        <p:blipFill>
          <a:blip r:embed="rId6" cstate="print"/>
          <a:srcRect r="10084"/>
          <a:stretch>
            <a:fillRect/>
          </a:stretch>
        </p:blipFill>
        <p:spPr bwMode="auto">
          <a:xfrm>
            <a:off x="4048689" y="1044680"/>
            <a:ext cx="5095311" cy="2741521"/>
          </a:xfrm>
          <a:prstGeom prst="rect">
            <a:avLst/>
          </a:prstGeom>
          <a:noFill/>
        </p:spPr>
      </p:pic>
      <p:pic>
        <p:nvPicPr>
          <p:cNvPr id="10" name="Picture 2" descr="D:\Pictures\RenderHistory\BALL\3eml\3eml 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74492" y="1785394"/>
            <a:ext cx="5147324" cy="3739852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Cavity Detection</a:t>
            </a:r>
            <a:endParaRPr lang="bg-BG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Cavity Enumeration (</a:t>
            </a:r>
            <a:r>
              <a:rPr lang="en-US" dirty="0" err="1" smtClean="0"/>
              <a:t>Floodfill</a:t>
            </a:r>
            <a:r>
              <a:rPr lang="en-US" dirty="0" smtClean="0"/>
              <a:t>)</a:t>
            </a:r>
            <a:endParaRPr lang="bg-BG" dirty="0"/>
          </a:p>
        </p:txBody>
      </p:sp>
      <p:pic>
        <p:nvPicPr>
          <p:cNvPr id="31749" name="Picture 5" descr="D:\Presentations\Conferences\HiCOMB 2010\images\cavities_enumerated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7370" y="1800000"/>
            <a:ext cx="5509260" cy="3901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Cavity Detection</a:t>
            </a:r>
            <a:endParaRPr lang="bg-BG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Cavity Enumeration (</a:t>
            </a:r>
            <a:r>
              <a:rPr lang="en-US" dirty="0" err="1" smtClean="0"/>
              <a:t>Floodfill</a:t>
            </a:r>
            <a:r>
              <a:rPr lang="en-US" dirty="0" smtClean="0"/>
              <a:t>)</a:t>
            </a:r>
            <a:endParaRPr lang="bg-BG" dirty="0"/>
          </a:p>
        </p:txBody>
      </p:sp>
      <p:pic>
        <p:nvPicPr>
          <p:cNvPr id="35843" name="Picture 3" descr="D:\Presentations\Conferences\HiCOMB 2010\images\cavities_enumerated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7370" y="1800000"/>
            <a:ext cx="5509260" cy="3901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Cavity Detection</a:t>
            </a:r>
            <a:endParaRPr lang="bg-BG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Real Example</a:t>
            </a:r>
            <a:endParaRPr lang="bg-BG" dirty="0"/>
          </a:p>
        </p:txBody>
      </p:sp>
      <p:pic>
        <p:nvPicPr>
          <p:cNvPr id="37890" name="Picture 2" descr="D:\Presentations\Conferences\HiCOMB 2010\images\caviti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0" y="1711630"/>
            <a:ext cx="5080000" cy="3733800"/>
          </a:xfrm>
          <a:prstGeom prst="rect">
            <a:avLst/>
          </a:prstGeom>
          <a:noFill/>
          <a:effectLst>
            <a:outerShdw blurRad="520700" sx="106000" sy="106000" algn="ctr" rotWithShape="0">
              <a:prstClr val="black">
                <a:alpha val="59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032200" y="5486388"/>
            <a:ext cx="5079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n-lt"/>
              </a:rPr>
              <a:t>1g2a molecule</a:t>
            </a:r>
            <a:endParaRPr lang="bg-BG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bg-BG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Volume Estimation</a:t>
            </a:r>
            <a:endParaRPr lang="bg-BG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Close match to MSMS</a:t>
            </a:r>
          </a:p>
        </p:txBody>
      </p:sp>
      <p:graphicFrame>
        <p:nvGraphicFramePr>
          <p:cNvPr id="9" name="Content Placeholder 7"/>
          <p:cNvGraphicFramePr>
            <a:graphicFrameLocks/>
          </p:cNvGraphicFramePr>
          <p:nvPr/>
        </p:nvGraphicFramePr>
        <p:xfrm>
          <a:off x="1889751" y="2979420"/>
          <a:ext cx="5364498" cy="1950720"/>
        </p:xfrm>
        <a:graphic>
          <a:graphicData uri="http://schemas.openxmlformats.org/drawingml/2006/table">
            <a:tbl>
              <a:tblPr firstRow="1" bandRow="1">
                <a:effectLst>
                  <a:outerShdw blurRad="520700" sx="106000" sy="106000" algn="ctr" rotWithShape="0">
                    <a:prstClr val="black">
                      <a:alpha val="59000"/>
                    </a:prstClr>
                  </a:outerShdw>
                </a:effectLst>
                <a:tableStyleId>{D7AC3CCA-C797-4891-BE02-D94E43425B78}</a:tableStyleId>
              </a:tblPr>
              <a:tblGrid>
                <a:gridCol w="1501554"/>
                <a:gridCol w="1934118"/>
                <a:gridCol w="1928826"/>
              </a:tblGrid>
              <a:tr h="245824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n>
                            <a:noFill/>
                          </a:ln>
                          <a:effectLst>
                            <a:outerShdw blurRad="38100" dist="12700" dir="2700000" algn="tl" rotWithShape="0">
                              <a:schemeClr val="tx1"/>
                            </a:outerShdw>
                          </a:effectLst>
                          <a:latin typeface="Calibri" pitchFamily="34" charset="0"/>
                        </a:rPr>
                        <a:t>Molecule</a:t>
                      </a:r>
                      <a:endParaRPr lang="bg-BG" sz="2000" b="1" dirty="0">
                        <a:ln>
                          <a:noFill/>
                        </a:ln>
                        <a:effectLst>
                          <a:outerShdw blurRad="38100" dist="12700" dir="2700000" algn="tl" rotWithShape="0">
                            <a:schemeClr val="tx1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0" marB="0">
                    <a:gradFill>
                      <a:gsLst>
                        <a:gs pos="0">
                          <a:schemeClr val="tx1">
                            <a:lumMod val="85000"/>
                          </a:schemeClr>
                        </a:gs>
                        <a:gs pos="75000">
                          <a:schemeClr val="bg2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n>
                            <a:noFill/>
                          </a:ln>
                          <a:effectLst>
                            <a:outerShdw blurRad="38100" dist="12700" dir="2700000" algn="tl" rotWithShape="0">
                              <a:schemeClr val="tx1"/>
                            </a:outerShdw>
                          </a:effectLst>
                          <a:latin typeface="Calibri" pitchFamily="34" charset="0"/>
                        </a:rPr>
                        <a:t>Volume</a:t>
                      </a:r>
                      <a:endParaRPr lang="bg-BG" sz="2000" b="1" dirty="0">
                        <a:ln>
                          <a:noFill/>
                        </a:ln>
                        <a:effectLst>
                          <a:outerShdw blurRad="38100" dist="12700" dir="2700000" algn="tl" rotWithShape="0">
                            <a:schemeClr val="tx1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0" marB="0">
                    <a:gradFill>
                      <a:gsLst>
                        <a:gs pos="0">
                          <a:schemeClr val="tx1">
                            <a:lumMod val="85000"/>
                          </a:schemeClr>
                        </a:gs>
                        <a:gs pos="75000">
                          <a:schemeClr val="bg2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n>
                            <a:noFill/>
                          </a:ln>
                          <a:effectLst>
                            <a:outerShdw blurRad="38100" dist="12700" dir="2700000" algn="tl" rotWithShape="0">
                              <a:schemeClr val="tx1"/>
                            </a:outerShdw>
                          </a:effectLst>
                          <a:latin typeface="Calibri" pitchFamily="34" charset="0"/>
                        </a:rPr>
                        <a:t>MSMS Diff. (%)</a:t>
                      </a:r>
                      <a:endParaRPr lang="bg-BG" sz="2000" b="1" dirty="0">
                        <a:ln>
                          <a:noFill/>
                        </a:ln>
                        <a:effectLst>
                          <a:outerShdw blurRad="38100" dist="12700" dir="2700000" algn="tl" rotWithShape="0">
                            <a:schemeClr val="tx1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0" marB="0">
                    <a:gradFill>
                      <a:gsLst>
                        <a:gs pos="0">
                          <a:schemeClr val="tx1">
                            <a:lumMod val="85000"/>
                          </a:schemeClr>
                        </a:gs>
                        <a:gs pos="75000">
                          <a:schemeClr val="bg2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45824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  <a:effectLst>
                            <a:outerShdw blurRad="635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itchFamily="34" charset="0"/>
                        </a:rPr>
                        <a:t>1ajs</a:t>
                      </a:r>
                      <a:endParaRPr lang="bg-BG" sz="1800" b="1" dirty="0">
                        <a:ln>
                          <a:noFill/>
                        </a:ln>
                        <a:effectLst>
                          <a:outerShdw blurRad="635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0" marB="0">
                    <a:gradFill>
                      <a:gsLst>
                        <a:gs pos="0">
                          <a:schemeClr val="tx1"/>
                        </a:gs>
                        <a:gs pos="75000">
                          <a:schemeClr val="tx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n>
                            <a:noFill/>
                          </a:ln>
                          <a:effectLst>
                            <a:outerShdw blurRad="635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itchFamily="34" charset="0"/>
                        </a:rPr>
                        <a:t>114,468</a:t>
                      </a:r>
                      <a:endParaRPr lang="bg-BG" sz="1800" dirty="0">
                        <a:ln>
                          <a:noFill/>
                        </a:ln>
                        <a:effectLst>
                          <a:outerShdw blurRad="635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0" marB="0">
                    <a:gradFill>
                      <a:gsLst>
                        <a:gs pos="0">
                          <a:schemeClr val="tx1"/>
                        </a:gs>
                        <a:gs pos="75000">
                          <a:schemeClr val="tx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635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itchFamily="34" charset="0"/>
                        </a:rPr>
                        <a:t>0.181</a:t>
                      </a:r>
                      <a:endParaRPr lang="bg-BG" sz="1800" b="1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635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0" marB="0">
                    <a:gradFill>
                      <a:gsLst>
                        <a:gs pos="0">
                          <a:schemeClr val="tx1"/>
                        </a:gs>
                        <a:gs pos="75000">
                          <a:schemeClr val="tx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45824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  <a:effectLst>
                            <a:outerShdw blurRad="635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itchFamily="34" charset="0"/>
                        </a:rPr>
                        <a:t>1rh0</a:t>
                      </a:r>
                      <a:endParaRPr lang="bg-BG" sz="1800" b="1" dirty="0">
                        <a:ln>
                          <a:noFill/>
                        </a:ln>
                        <a:effectLst>
                          <a:outerShdw blurRad="635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0" marB="0">
                    <a:gradFill>
                      <a:gsLst>
                        <a:gs pos="0">
                          <a:schemeClr val="tx1"/>
                        </a:gs>
                        <a:gs pos="75000">
                          <a:schemeClr val="tx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n>
                            <a:noFill/>
                          </a:ln>
                          <a:effectLst>
                            <a:outerShdw blurRad="635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itchFamily="34" charset="0"/>
                        </a:rPr>
                        <a:t>121,438</a:t>
                      </a:r>
                      <a:endParaRPr lang="bg-BG" sz="1800" dirty="0">
                        <a:ln>
                          <a:noFill/>
                        </a:ln>
                        <a:effectLst>
                          <a:outerShdw blurRad="635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0" marB="0">
                    <a:gradFill>
                      <a:gsLst>
                        <a:gs pos="0">
                          <a:schemeClr val="tx1"/>
                        </a:gs>
                        <a:gs pos="75000">
                          <a:schemeClr val="tx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635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itchFamily="34" charset="0"/>
                        </a:rPr>
                        <a:t>0.079</a:t>
                      </a:r>
                      <a:endParaRPr lang="bg-BG" sz="1800" b="1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635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0" marB="0">
                    <a:gradFill>
                      <a:gsLst>
                        <a:gs pos="0">
                          <a:schemeClr val="tx1"/>
                        </a:gs>
                        <a:gs pos="75000">
                          <a:schemeClr val="tx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45824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effectLst>
                            <a:outerShdw blurRad="635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itchFamily="34" charset="0"/>
                        </a:rPr>
                        <a:t>1dys</a:t>
                      </a:r>
                      <a:endParaRPr lang="bg-BG" sz="1800" b="1" dirty="0">
                        <a:effectLst>
                          <a:outerShdw blurRad="635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0" marB="0">
                    <a:gradFill>
                      <a:gsLst>
                        <a:gs pos="0">
                          <a:schemeClr val="tx1"/>
                        </a:gs>
                        <a:gs pos="75000">
                          <a:schemeClr val="tx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effectLst>
                            <a:outerShdw blurRad="635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itchFamily="34" charset="0"/>
                        </a:rPr>
                        <a:t>  89,417</a:t>
                      </a:r>
                      <a:endParaRPr lang="bg-BG" sz="1800" dirty="0">
                        <a:effectLst>
                          <a:outerShdw blurRad="635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0" marB="0">
                    <a:gradFill>
                      <a:gsLst>
                        <a:gs pos="0">
                          <a:schemeClr val="tx1"/>
                        </a:gs>
                        <a:gs pos="75000">
                          <a:schemeClr val="tx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635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itchFamily="34" charset="0"/>
                        </a:rPr>
                        <a:t>0.134</a:t>
                      </a:r>
                      <a:endParaRPr lang="bg-BG" sz="1800" b="1" dirty="0">
                        <a:solidFill>
                          <a:srgbClr val="C00000"/>
                        </a:solidFill>
                        <a:effectLst>
                          <a:outerShdw blurRad="635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0" marB="0">
                    <a:gradFill>
                      <a:gsLst>
                        <a:gs pos="0">
                          <a:schemeClr val="tx1"/>
                        </a:gs>
                        <a:gs pos="75000">
                          <a:schemeClr val="tx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45824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effectLst>
                            <a:outerShdw blurRad="635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itchFamily="34" charset="0"/>
                        </a:rPr>
                        <a:t>1hf0</a:t>
                      </a:r>
                      <a:endParaRPr lang="bg-BG" sz="1800" b="1" dirty="0">
                        <a:effectLst>
                          <a:outerShdw blurRad="635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0" marB="0">
                    <a:gradFill>
                      <a:gsLst>
                        <a:gs pos="0">
                          <a:schemeClr val="tx1"/>
                        </a:gs>
                        <a:gs pos="75000">
                          <a:schemeClr val="tx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effectLst>
                            <a:outerShdw blurRad="635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itchFamily="34" charset="0"/>
                        </a:rPr>
                        <a:t>  49,202</a:t>
                      </a:r>
                      <a:endParaRPr lang="bg-BG" sz="1800" dirty="0">
                        <a:effectLst>
                          <a:outerShdw blurRad="635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0" marB="0">
                    <a:gradFill>
                      <a:gsLst>
                        <a:gs pos="0">
                          <a:schemeClr val="tx1"/>
                        </a:gs>
                        <a:gs pos="75000">
                          <a:schemeClr val="tx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635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itchFamily="34" charset="0"/>
                        </a:rPr>
                        <a:t>0.376</a:t>
                      </a:r>
                      <a:endParaRPr lang="bg-BG" sz="1800" b="1" dirty="0">
                        <a:solidFill>
                          <a:srgbClr val="C00000"/>
                        </a:solidFill>
                        <a:effectLst>
                          <a:outerShdw blurRad="635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0" marB="0">
                    <a:gradFill>
                      <a:gsLst>
                        <a:gs pos="0">
                          <a:schemeClr val="tx1"/>
                        </a:gs>
                        <a:gs pos="75000">
                          <a:schemeClr val="tx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45824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effectLst>
                            <a:outerShdw blurRad="635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itchFamily="34" charset="0"/>
                        </a:rPr>
                        <a:t>1hf8</a:t>
                      </a:r>
                      <a:endParaRPr lang="bg-BG" sz="1800" b="1" dirty="0">
                        <a:effectLst>
                          <a:outerShdw blurRad="635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0" marB="0">
                    <a:gradFill>
                      <a:gsLst>
                        <a:gs pos="0">
                          <a:schemeClr val="tx1"/>
                        </a:gs>
                        <a:gs pos="75000">
                          <a:schemeClr val="tx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effectLst>
                            <a:outerShdw blurRad="635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itchFamily="34" charset="0"/>
                        </a:rPr>
                        <a:t>  37,444</a:t>
                      </a:r>
                      <a:endParaRPr lang="bg-BG" sz="1800" dirty="0">
                        <a:effectLst>
                          <a:outerShdw blurRad="635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0" marB="0">
                    <a:gradFill>
                      <a:gsLst>
                        <a:gs pos="0">
                          <a:schemeClr val="tx1"/>
                        </a:gs>
                        <a:gs pos="75000">
                          <a:schemeClr val="tx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635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itchFamily="34" charset="0"/>
                        </a:rPr>
                        <a:t>0.111</a:t>
                      </a:r>
                      <a:endParaRPr lang="bg-BG" sz="1800" b="1" dirty="0">
                        <a:solidFill>
                          <a:srgbClr val="C00000"/>
                        </a:solidFill>
                        <a:effectLst>
                          <a:outerShdw blurRad="635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0" marB="0">
                    <a:gradFill>
                      <a:gsLst>
                        <a:gs pos="0">
                          <a:schemeClr val="tx1"/>
                        </a:gs>
                        <a:gs pos="75000">
                          <a:schemeClr val="tx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45824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effectLst>
                            <a:outerShdw blurRad="635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itchFamily="34" charset="0"/>
                        </a:rPr>
                        <a:t>1gar</a:t>
                      </a:r>
                      <a:endParaRPr lang="bg-BG" sz="1800" b="1" dirty="0">
                        <a:effectLst>
                          <a:outerShdw blurRad="635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0" marB="0">
                    <a:gradFill>
                      <a:gsLst>
                        <a:gs pos="0">
                          <a:schemeClr val="tx1"/>
                        </a:gs>
                        <a:gs pos="75000">
                          <a:schemeClr val="tx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effectLst>
                            <a:outerShdw blurRad="635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itchFamily="34" charset="0"/>
                        </a:rPr>
                        <a:t>  52,562</a:t>
                      </a:r>
                      <a:endParaRPr lang="bg-BG" sz="1800" dirty="0">
                        <a:effectLst>
                          <a:outerShdw blurRad="635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0" marB="0">
                    <a:gradFill>
                      <a:gsLst>
                        <a:gs pos="0">
                          <a:schemeClr val="tx1"/>
                        </a:gs>
                        <a:gs pos="75000">
                          <a:schemeClr val="tx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635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itchFamily="34" charset="0"/>
                        </a:rPr>
                        <a:t>0.000</a:t>
                      </a:r>
                      <a:endParaRPr lang="bg-BG" sz="1800" b="1" dirty="0">
                        <a:solidFill>
                          <a:srgbClr val="C00000"/>
                        </a:solidFill>
                        <a:effectLst>
                          <a:outerShdw blurRad="635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0" marB="0">
                    <a:gradFill>
                      <a:gsLst>
                        <a:gs pos="0">
                          <a:schemeClr val="tx1"/>
                        </a:gs>
                        <a:gs pos="75000">
                          <a:schemeClr val="tx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bg-BG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Surface Area (SA) &amp; Cavities</a:t>
            </a:r>
            <a:endParaRPr lang="bg-BG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Varying accuracy</a:t>
            </a:r>
          </a:p>
          <a:p>
            <a:pPr lvl="1"/>
            <a:r>
              <a:rPr lang="en-US" dirty="0" smtClean="0"/>
              <a:t>“Bad” triangulations</a:t>
            </a:r>
          </a:p>
          <a:p>
            <a:pPr lvl="1"/>
            <a:r>
              <a:rPr lang="en-US" dirty="0" smtClean="0"/>
              <a:t>Clamping</a:t>
            </a:r>
          </a:p>
        </p:txBody>
      </p:sp>
      <p:graphicFrame>
        <p:nvGraphicFramePr>
          <p:cNvPr id="9" name="Content Placeholder 7"/>
          <p:cNvGraphicFramePr>
            <a:graphicFrameLocks/>
          </p:cNvGraphicFramePr>
          <p:nvPr/>
        </p:nvGraphicFramePr>
        <p:xfrm>
          <a:off x="1889751" y="2979420"/>
          <a:ext cx="5364498" cy="1950720"/>
        </p:xfrm>
        <a:graphic>
          <a:graphicData uri="http://schemas.openxmlformats.org/drawingml/2006/table">
            <a:tbl>
              <a:tblPr firstRow="1" bandRow="1">
                <a:effectLst>
                  <a:outerShdw blurRad="520700" sx="106000" sy="106000" algn="ctr" rotWithShape="0">
                    <a:prstClr val="black">
                      <a:alpha val="59000"/>
                    </a:prstClr>
                  </a:outerShdw>
                </a:effectLst>
                <a:tableStyleId>{D7AC3CCA-C797-4891-BE02-D94E43425B78}</a:tableStyleId>
              </a:tblPr>
              <a:tblGrid>
                <a:gridCol w="1501554"/>
                <a:gridCol w="1752199"/>
                <a:gridCol w="2110745"/>
              </a:tblGrid>
              <a:tr h="245824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n>
                            <a:noFill/>
                          </a:ln>
                          <a:effectLst>
                            <a:outerShdw blurRad="38100" dist="12700" dir="2700000" algn="tl" rotWithShape="0">
                              <a:schemeClr val="tx1"/>
                            </a:outerShdw>
                          </a:effectLst>
                          <a:latin typeface="Calibri" pitchFamily="34" charset="0"/>
                        </a:rPr>
                        <a:t>Molecule</a:t>
                      </a:r>
                      <a:endParaRPr lang="bg-BG" sz="2000" b="1" dirty="0">
                        <a:ln>
                          <a:noFill/>
                        </a:ln>
                        <a:effectLst>
                          <a:outerShdw blurRad="38100" dist="12700" dir="2700000" algn="tl" rotWithShape="0">
                            <a:schemeClr val="tx1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0" marB="0">
                    <a:gradFill>
                      <a:gsLst>
                        <a:gs pos="0">
                          <a:schemeClr val="tx1">
                            <a:lumMod val="85000"/>
                          </a:schemeClr>
                        </a:gs>
                        <a:gs pos="75000">
                          <a:schemeClr val="bg2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n>
                            <a:noFill/>
                          </a:ln>
                          <a:effectLst>
                            <a:outerShdw blurRad="38100" dist="12700" dir="2700000" algn="tl" rotWithShape="0">
                              <a:schemeClr val="tx1"/>
                            </a:outerShdw>
                          </a:effectLst>
                          <a:latin typeface="Calibri" pitchFamily="34" charset="0"/>
                        </a:rPr>
                        <a:t>Cavities</a:t>
                      </a:r>
                      <a:endParaRPr lang="bg-BG" sz="2000" b="1" dirty="0">
                        <a:ln>
                          <a:noFill/>
                        </a:ln>
                        <a:effectLst>
                          <a:outerShdw blurRad="38100" dist="12700" dir="2700000" algn="tl" rotWithShape="0">
                            <a:schemeClr val="tx1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0" marB="0">
                    <a:gradFill>
                      <a:gsLst>
                        <a:gs pos="0">
                          <a:schemeClr val="tx1">
                            <a:lumMod val="85000"/>
                          </a:schemeClr>
                        </a:gs>
                        <a:gs pos="75000">
                          <a:schemeClr val="bg2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n>
                            <a:noFill/>
                          </a:ln>
                          <a:effectLst>
                            <a:outerShdw blurRad="38100" dist="12700" dir="2700000" algn="tl" rotWithShape="0">
                              <a:schemeClr val="tx1"/>
                            </a:outerShdw>
                          </a:effectLst>
                          <a:latin typeface="Calibri" pitchFamily="34" charset="0"/>
                        </a:rPr>
                        <a:t>MSMS SA Diff. (%)</a:t>
                      </a:r>
                      <a:endParaRPr lang="bg-BG" sz="2000" b="1" dirty="0">
                        <a:ln>
                          <a:noFill/>
                        </a:ln>
                        <a:effectLst>
                          <a:outerShdw blurRad="38100" dist="12700" dir="2700000" algn="tl" rotWithShape="0">
                            <a:schemeClr val="tx1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0" marB="0">
                    <a:gradFill>
                      <a:gsLst>
                        <a:gs pos="0">
                          <a:schemeClr val="tx1">
                            <a:lumMod val="85000"/>
                          </a:schemeClr>
                        </a:gs>
                        <a:gs pos="75000">
                          <a:schemeClr val="bg2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45824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  <a:effectLst>
                            <a:outerShdw blurRad="635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itchFamily="34" charset="0"/>
                        </a:rPr>
                        <a:t>1g2a</a:t>
                      </a:r>
                      <a:endParaRPr lang="bg-BG" sz="1800" b="1" dirty="0">
                        <a:ln>
                          <a:noFill/>
                        </a:ln>
                        <a:effectLst>
                          <a:outerShdw blurRad="635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0" marB="0">
                    <a:gradFill>
                      <a:gsLst>
                        <a:gs pos="0">
                          <a:schemeClr val="tx1"/>
                        </a:gs>
                        <a:gs pos="75000">
                          <a:schemeClr val="tx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n>
                            <a:noFill/>
                          </a:ln>
                          <a:effectLst>
                            <a:outerShdw blurRad="635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itchFamily="34" charset="0"/>
                        </a:rPr>
                        <a:t>4</a:t>
                      </a:r>
                      <a:endParaRPr lang="bg-BG" sz="1800" dirty="0">
                        <a:ln>
                          <a:noFill/>
                        </a:ln>
                        <a:effectLst>
                          <a:outerShdw blurRad="635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0" marB="0">
                    <a:gradFill>
                      <a:gsLst>
                        <a:gs pos="0">
                          <a:schemeClr val="tx1"/>
                        </a:gs>
                        <a:gs pos="75000">
                          <a:schemeClr val="tx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635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itchFamily="34" charset="0"/>
                        </a:rPr>
                        <a:t>14.75</a:t>
                      </a:r>
                      <a:endParaRPr lang="bg-BG" sz="1800" b="1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635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0" marB="0">
                    <a:gradFill>
                      <a:gsLst>
                        <a:gs pos="0">
                          <a:schemeClr val="tx1"/>
                        </a:gs>
                        <a:gs pos="75000">
                          <a:schemeClr val="tx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45824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  <a:effectLst>
                            <a:outerShdw blurRad="635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itchFamily="34" charset="0"/>
                        </a:rPr>
                        <a:t>1qjp</a:t>
                      </a:r>
                      <a:endParaRPr lang="bg-BG" sz="1800" b="1" dirty="0">
                        <a:ln>
                          <a:noFill/>
                        </a:ln>
                        <a:effectLst>
                          <a:outerShdw blurRad="635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0" marB="0">
                    <a:gradFill>
                      <a:gsLst>
                        <a:gs pos="0">
                          <a:schemeClr val="tx1"/>
                        </a:gs>
                        <a:gs pos="75000">
                          <a:schemeClr val="tx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n>
                            <a:noFill/>
                          </a:ln>
                          <a:effectLst>
                            <a:outerShdw blurRad="635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itchFamily="34" charset="0"/>
                        </a:rPr>
                        <a:t>4</a:t>
                      </a:r>
                      <a:endParaRPr lang="bg-BG" sz="1800" dirty="0">
                        <a:ln>
                          <a:noFill/>
                        </a:ln>
                        <a:effectLst>
                          <a:outerShdw blurRad="635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0" marB="0">
                    <a:gradFill>
                      <a:gsLst>
                        <a:gs pos="0">
                          <a:schemeClr val="tx1"/>
                        </a:gs>
                        <a:gs pos="75000">
                          <a:schemeClr val="tx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635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itchFamily="34" charset="0"/>
                        </a:rPr>
                        <a:t>  7.52</a:t>
                      </a:r>
                      <a:endParaRPr lang="bg-BG" sz="1800" b="1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635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0" marB="0">
                    <a:gradFill>
                      <a:gsLst>
                        <a:gs pos="0">
                          <a:schemeClr val="tx1"/>
                        </a:gs>
                        <a:gs pos="75000">
                          <a:schemeClr val="tx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45824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effectLst>
                            <a:outerShdw blurRad="635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itchFamily="34" charset="0"/>
                        </a:rPr>
                        <a:t>256l</a:t>
                      </a:r>
                      <a:endParaRPr lang="bg-BG" sz="1800" b="1" dirty="0">
                        <a:effectLst>
                          <a:outerShdw blurRad="635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0" marB="0">
                    <a:gradFill>
                      <a:gsLst>
                        <a:gs pos="0">
                          <a:schemeClr val="tx1"/>
                        </a:gs>
                        <a:gs pos="75000">
                          <a:schemeClr val="tx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effectLst>
                            <a:outerShdw blurRad="635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itchFamily="34" charset="0"/>
                        </a:rPr>
                        <a:t>3</a:t>
                      </a:r>
                      <a:endParaRPr lang="bg-BG" sz="1800" dirty="0">
                        <a:effectLst>
                          <a:outerShdw blurRad="635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0" marB="0">
                    <a:gradFill>
                      <a:gsLst>
                        <a:gs pos="0">
                          <a:schemeClr val="tx1"/>
                        </a:gs>
                        <a:gs pos="75000">
                          <a:schemeClr val="tx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635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itchFamily="34" charset="0"/>
                        </a:rPr>
                        <a:t>  0.04</a:t>
                      </a:r>
                      <a:endParaRPr lang="bg-BG" sz="1800" b="1" dirty="0">
                        <a:solidFill>
                          <a:srgbClr val="C00000"/>
                        </a:solidFill>
                        <a:effectLst>
                          <a:outerShdw blurRad="635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0" marB="0">
                    <a:gradFill>
                      <a:gsLst>
                        <a:gs pos="0">
                          <a:schemeClr val="tx1"/>
                        </a:gs>
                        <a:gs pos="75000">
                          <a:schemeClr val="tx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45824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effectLst>
                            <a:outerShdw blurRad="635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itchFamily="34" charset="0"/>
                        </a:rPr>
                        <a:t>2ihl</a:t>
                      </a:r>
                      <a:endParaRPr lang="bg-BG" sz="1800" b="1" dirty="0">
                        <a:effectLst>
                          <a:outerShdw blurRad="635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0" marB="0">
                    <a:gradFill>
                      <a:gsLst>
                        <a:gs pos="0">
                          <a:schemeClr val="tx1"/>
                        </a:gs>
                        <a:gs pos="75000">
                          <a:schemeClr val="tx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effectLst>
                            <a:outerShdw blurRad="635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itchFamily="34" charset="0"/>
                        </a:rPr>
                        <a:t>1</a:t>
                      </a:r>
                      <a:endParaRPr lang="bg-BG" sz="1800" dirty="0">
                        <a:effectLst>
                          <a:outerShdw blurRad="635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0" marB="0">
                    <a:gradFill>
                      <a:gsLst>
                        <a:gs pos="0">
                          <a:schemeClr val="tx1"/>
                        </a:gs>
                        <a:gs pos="75000">
                          <a:schemeClr val="tx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635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itchFamily="34" charset="0"/>
                        </a:rPr>
                        <a:t>  1.16</a:t>
                      </a:r>
                      <a:endParaRPr lang="bg-BG" sz="1800" b="1" dirty="0">
                        <a:solidFill>
                          <a:srgbClr val="C00000"/>
                        </a:solidFill>
                        <a:effectLst>
                          <a:outerShdw blurRad="635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0" marB="0">
                    <a:gradFill>
                      <a:gsLst>
                        <a:gs pos="0">
                          <a:schemeClr val="tx1"/>
                        </a:gs>
                        <a:gs pos="75000">
                          <a:schemeClr val="tx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45824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effectLst>
                            <a:outerShdw blurRad="635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itchFamily="34" charset="0"/>
                        </a:rPr>
                        <a:t>1ton</a:t>
                      </a:r>
                      <a:endParaRPr lang="bg-BG" sz="1800" b="1" dirty="0">
                        <a:effectLst>
                          <a:outerShdw blurRad="635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0" marB="0">
                    <a:gradFill>
                      <a:gsLst>
                        <a:gs pos="0">
                          <a:schemeClr val="tx1"/>
                        </a:gs>
                        <a:gs pos="75000">
                          <a:schemeClr val="tx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effectLst>
                            <a:outerShdw blurRad="635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itchFamily="34" charset="0"/>
                        </a:rPr>
                        <a:t>4</a:t>
                      </a:r>
                      <a:endParaRPr lang="bg-BG" sz="1800" dirty="0">
                        <a:effectLst>
                          <a:outerShdw blurRad="635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0" marB="0">
                    <a:gradFill>
                      <a:gsLst>
                        <a:gs pos="0">
                          <a:schemeClr val="tx1"/>
                        </a:gs>
                        <a:gs pos="75000">
                          <a:schemeClr val="tx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635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itchFamily="34" charset="0"/>
                        </a:rPr>
                        <a:t>14.70</a:t>
                      </a:r>
                      <a:endParaRPr lang="bg-BG" sz="1800" b="1" dirty="0">
                        <a:solidFill>
                          <a:srgbClr val="C00000"/>
                        </a:solidFill>
                        <a:effectLst>
                          <a:outerShdw blurRad="635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0" marB="0">
                    <a:gradFill>
                      <a:gsLst>
                        <a:gs pos="0">
                          <a:schemeClr val="tx1"/>
                        </a:gs>
                        <a:gs pos="75000">
                          <a:schemeClr val="tx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45824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effectLst>
                            <a:outerShdw blurRad="635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itchFamily="34" charset="0"/>
                        </a:rPr>
                        <a:t>1gar</a:t>
                      </a:r>
                      <a:endParaRPr lang="bg-BG" sz="1800" b="1" dirty="0">
                        <a:effectLst>
                          <a:outerShdw blurRad="635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0" marB="0">
                    <a:gradFill>
                      <a:gsLst>
                        <a:gs pos="0">
                          <a:schemeClr val="tx1"/>
                        </a:gs>
                        <a:gs pos="75000">
                          <a:schemeClr val="tx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effectLst>
                            <a:outerShdw blurRad="635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itchFamily="34" charset="0"/>
                        </a:rPr>
                        <a:t>3</a:t>
                      </a:r>
                      <a:endParaRPr lang="bg-BG" sz="1800" dirty="0">
                        <a:effectLst>
                          <a:outerShdw blurRad="635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0" marB="0">
                    <a:gradFill>
                      <a:gsLst>
                        <a:gs pos="0">
                          <a:schemeClr val="tx1"/>
                        </a:gs>
                        <a:gs pos="75000">
                          <a:schemeClr val="tx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635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itchFamily="34" charset="0"/>
                        </a:rPr>
                        <a:t>  1.13</a:t>
                      </a:r>
                      <a:endParaRPr lang="bg-BG" sz="1800" b="1" dirty="0">
                        <a:solidFill>
                          <a:srgbClr val="C00000"/>
                        </a:solidFill>
                        <a:effectLst>
                          <a:outerShdw blurRad="635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0" marB="0">
                    <a:gradFill>
                      <a:gsLst>
                        <a:gs pos="0">
                          <a:schemeClr val="tx1"/>
                        </a:gs>
                        <a:gs pos="75000">
                          <a:schemeClr val="tx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Performance</a:t>
            </a:r>
          </a:p>
          <a:p>
            <a:pPr lvl="1"/>
            <a:r>
              <a:rPr lang="en-US" dirty="0" smtClean="0"/>
              <a:t>Just fast</a:t>
            </a:r>
          </a:p>
          <a:p>
            <a:pPr lvl="2"/>
            <a:r>
              <a:rPr lang="en-US" dirty="0" smtClean="0"/>
              <a:t>Can trace millions of rays/sec</a:t>
            </a:r>
          </a:p>
          <a:p>
            <a:pPr lvl="2"/>
            <a:r>
              <a:rPr lang="en-US" dirty="0" smtClean="0"/>
              <a:t>Presented results – only</a:t>
            </a:r>
            <a:r>
              <a:rPr lang="en-US" i="1" dirty="0" smtClean="0"/>
              <a:t> 40,000 rays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Byproduct of visualization</a:t>
            </a:r>
          </a:p>
          <a:p>
            <a:pPr lvl="1"/>
            <a:r>
              <a:rPr lang="en-US" dirty="0" smtClean="0"/>
              <a:t>Triangulation is the bottleneck</a:t>
            </a:r>
          </a:p>
          <a:p>
            <a:r>
              <a:rPr lang="en-US" dirty="0" smtClean="0"/>
              <a:t>Completely generic approach</a:t>
            </a:r>
          </a:p>
          <a:p>
            <a:pPr lvl="1"/>
            <a:r>
              <a:rPr lang="en-US" dirty="0" smtClean="0"/>
              <a:t>Triangulation can be avoided altogether!</a:t>
            </a:r>
          </a:p>
          <a:p>
            <a:r>
              <a:rPr lang="en-US" dirty="0" smtClean="0"/>
              <a:t>Different surface representations</a:t>
            </a:r>
          </a:p>
          <a:p>
            <a:pPr lvl="1"/>
            <a:r>
              <a:rPr lang="en-US" dirty="0" smtClean="0"/>
              <a:t>Analytic SES, skin surfaces, arbitrary implicits, …</a:t>
            </a:r>
          </a:p>
          <a:p>
            <a:r>
              <a:rPr lang="en-US" dirty="0" smtClean="0"/>
              <a:t>Seamless integration in BALLView</a:t>
            </a:r>
          </a:p>
          <a:p>
            <a:pPr lvl="1"/>
            <a:r>
              <a:rPr lang="en-US" dirty="0" smtClean="0"/>
              <a:t>i.e. clipping regions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&amp; Extensions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Iliyan Georgiev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D:\Pictures\RenderHistory\BALL\BALLView\zinc_finger_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71" y="785807"/>
            <a:ext cx="9094859" cy="5286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Pictures\RenderHistory\BALL\BALLView\1tau_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36993"/>
            <a:ext cx="9144000" cy="39840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6661784" y="2730814"/>
            <a:ext cx="285752" cy="1239521"/>
          </a:xfrm>
          <a:prstGeom prst="rect">
            <a:avLst/>
          </a:prstGeom>
          <a:gradFill flip="none" rotWithShape="1">
            <a:gsLst>
              <a:gs pos="0">
                <a:srgbClr val="275A96"/>
              </a:gs>
              <a:gs pos="55000">
                <a:srgbClr val="306BB1"/>
              </a:gs>
              <a:gs pos="100000">
                <a:srgbClr val="3A7ECF"/>
              </a:gs>
            </a:gsLst>
            <a:lin ang="16200000" scaled="0"/>
            <a:tileRect/>
          </a:gradFill>
          <a:ln>
            <a:noFill/>
          </a:ln>
          <a:effectLst>
            <a:outerShdw blurRad="50800" dist="38100" dir="7740000" algn="t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matte">
            <a:bevelT h="2032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86" name="Oval 85"/>
          <p:cNvSpPr/>
          <p:nvPr/>
        </p:nvSpPr>
        <p:spPr>
          <a:xfrm>
            <a:off x="4983120" y="4229284"/>
            <a:ext cx="827786" cy="814214"/>
          </a:xfrm>
          <a:prstGeom prst="ellipse">
            <a:avLst/>
          </a:prstGeom>
          <a:gradFill flip="none" rotWithShape="1">
            <a:gsLst>
              <a:gs pos="0">
                <a:schemeClr val="accent3">
                  <a:tint val="60000"/>
                  <a:satMod val="160000"/>
                </a:schemeClr>
              </a:gs>
              <a:gs pos="45000">
                <a:schemeClr val="accent3">
                  <a:tint val="86000"/>
                  <a:satMod val="160000"/>
                </a:schemeClr>
              </a:gs>
              <a:gs pos="100000">
                <a:schemeClr val="accent3">
                  <a:shade val="400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effectLst>
            <a:outerShdw blurRad="50800" dist="38100" dir="774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6800000"/>
            </a:lightRig>
          </a:scene3d>
          <a:sp3d prstMaterial="plastic">
            <a:bevelT w="127000" h="38200" prst="relaxedInset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87" name="Rectangle 86"/>
          <p:cNvSpPr/>
          <p:nvPr/>
        </p:nvSpPr>
        <p:spPr>
          <a:xfrm>
            <a:off x="2012933" y="2734279"/>
            <a:ext cx="285752" cy="2136785"/>
          </a:xfrm>
          <a:prstGeom prst="rect">
            <a:avLst/>
          </a:prstGeom>
          <a:gradFill flip="none" rotWithShape="1">
            <a:gsLst>
              <a:gs pos="0">
                <a:srgbClr val="275A96"/>
              </a:gs>
              <a:gs pos="55000">
                <a:srgbClr val="306BB1"/>
              </a:gs>
              <a:gs pos="100000">
                <a:srgbClr val="3A7ECF"/>
              </a:gs>
            </a:gsLst>
            <a:lin ang="16200000" scaled="0"/>
            <a:tileRect/>
          </a:gradFill>
          <a:ln>
            <a:noFill/>
          </a:ln>
          <a:effectLst>
            <a:outerShdw blurRad="50800" dist="38100" dir="7740000" algn="t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matte">
            <a:bevelT h="2032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Ray Tracing</a:t>
            </a:r>
            <a:endParaRPr lang="bg-BG" dirty="0"/>
          </a:p>
        </p:txBody>
      </p:sp>
      <p:sp>
        <p:nvSpPr>
          <p:cNvPr id="54" name="Text Placeholder 5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Basics</a:t>
            </a:r>
            <a:endParaRPr lang="bg-BG" dirty="0"/>
          </a:p>
        </p:txBody>
      </p:sp>
      <p:graphicFrame>
        <p:nvGraphicFramePr>
          <p:cNvPr id="47" name="Content Placeholder 46"/>
          <p:cNvGraphicFramePr>
            <a:graphicFrameLocks noGrp="1"/>
          </p:cNvGraphicFramePr>
          <p:nvPr>
            <p:ph idx="1"/>
          </p:nvPr>
        </p:nvGraphicFramePr>
        <p:xfrm>
          <a:off x="5581658" y="4759941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Equation" r:id="rId4" imgW="0" imgH="0" progId="Equation.3">
                  <p:embed/>
                </p:oleObj>
              </mc:Choice>
              <mc:Fallback>
                <p:oleObj name="Equation" r:id="rId4" imgW="0" imgH="0" progId="Equation.3">
                  <p:embed/>
                  <p:pic>
                    <p:nvPicPr>
                      <p:cNvPr id="0" name="Content Placeholder 46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1658" y="4759941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cxnSp>
        <p:nvCxnSpPr>
          <p:cNvPr id="78" name="Straight Arrow Connector 77"/>
          <p:cNvCxnSpPr/>
          <p:nvPr/>
        </p:nvCxnSpPr>
        <p:spPr>
          <a:xfrm rot="10800000">
            <a:off x="2333607" y="2977017"/>
            <a:ext cx="2160000" cy="792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Oval 83"/>
          <p:cNvSpPr/>
          <p:nvPr/>
        </p:nvSpPr>
        <p:spPr>
          <a:xfrm>
            <a:off x="2259020" y="2942245"/>
            <a:ext cx="71438" cy="71438"/>
          </a:xfrm>
          <a:prstGeom prst="ellipse">
            <a:avLst/>
          </a:prstGeom>
          <a:solidFill>
            <a:schemeClr val="tx1"/>
          </a:solidFill>
          <a:ln w="25400" cmpd="sng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cxnSp>
        <p:nvCxnSpPr>
          <p:cNvPr id="101" name="Straight Arrow Connector 100"/>
          <p:cNvCxnSpPr/>
          <p:nvPr/>
        </p:nvCxnSpPr>
        <p:spPr>
          <a:xfrm rot="10800000">
            <a:off x="2338950" y="3703170"/>
            <a:ext cx="4320000" cy="792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Oval 101"/>
          <p:cNvSpPr/>
          <p:nvPr/>
        </p:nvSpPr>
        <p:spPr>
          <a:xfrm>
            <a:off x="2260593" y="3668398"/>
            <a:ext cx="71438" cy="71438"/>
          </a:xfrm>
          <a:prstGeom prst="ellipse">
            <a:avLst/>
          </a:prstGeom>
          <a:solidFill>
            <a:schemeClr val="tx1"/>
          </a:solidFill>
          <a:ln w="25400" cmpd="sng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03" name="Oval 102"/>
          <p:cNvSpPr/>
          <p:nvPr/>
        </p:nvSpPr>
        <p:spPr>
          <a:xfrm>
            <a:off x="6619868" y="3676334"/>
            <a:ext cx="71438" cy="71438"/>
          </a:xfrm>
          <a:prstGeom prst="ellipse">
            <a:avLst/>
          </a:prstGeom>
          <a:solidFill>
            <a:schemeClr val="tx1"/>
          </a:solidFill>
          <a:ln w="25400" cmpd="sng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cxnSp>
        <p:nvCxnSpPr>
          <p:cNvPr id="105" name="Straight Arrow Connector 104"/>
          <p:cNvCxnSpPr/>
          <p:nvPr/>
        </p:nvCxnSpPr>
        <p:spPr>
          <a:xfrm rot="10800000">
            <a:off x="2338938" y="4416890"/>
            <a:ext cx="2700000" cy="792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Oval 105"/>
          <p:cNvSpPr/>
          <p:nvPr/>
        </p:nvSpPr>
        <p:spPr>
          <a:xfrm>
            <a:off x="2262996" y="4377355"/>
            <a:ext cx="71438" cy="71438"/>
          </a:xfrm>
          <a:prstGeom prst="ellipse">
            <a:avLst/>
          </a:prstGeom>
          <a:solidFill>
            <a:schemeClr val="tx1"/>
          </a:solidFill>
          <a:ln w="25400" cmpd="sng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07" name="Oval 106"/>
          <p:cNvSpPr/>
          <p:nvPr/>
        </p:nvSpPr>
        <p:spPr>
          <a:xfrm>
            <a:off x="5005394" y="4383695"/>
            <a:ext cx="71438" cy="71438"/>
          </a:xfrm>
          <a:prstGeom prst="ellipse">
            <a:avLst/>
          </a:prstGeom>
          <a:solidFill>
            <a:schemeClr val="tx1"/>
          </a:solidFill>
          <a:ln w="25400" cmpd="sng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cxnSp>
        <p:nvCxnSpPr>
          <p:cNvPr id="109" name="Straight Arrow Connector 108"/>
          <p:cNvCxnSpPr/>
          <p:nvPr/>
        </p:nvCxnSpPr>
        <p:spPr>
          <a:xfrm rot="10800000">
            <a:off x="4488465" y="2977020"/>
            <a:ext cx="2160000" cy="792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prstDash val="dash"/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365306" y="2071678"/>
            <a:ext cx="285752" cy="1239521"/>
          </a:xfrm>
          <a:prstGeom prst="rect">
            <a:avLst/>
          </a:prstGeom>
          <a:gradFill flip="none" rotWithShape="1">
            <a:gsLst>
              <a:gs pos="0">
                <a:srgbClr val="275A96"/>
              </a:gs>
              <a:gs pos="55000">
                <a:srgbClr val="306BB1"/>
              </a:gs>
              <a:gs pos="100000">
                <a:srgbClr val="3A7ECF"/>
              </a:gs>
            </a:gsLst>
            <a:lin ang="16200000" scaled="0"/>
            <a:tileRect/>
          </a:gradFill>
          <a:ln>
            <a:noFill/>
          </a:ln>
          <a:effectLst>
            <a:outerShdw blurRad="50800" dist="38100" dir="7740000" algn="t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matte">
            <a:bevelT h="2032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00" name="Oval 99"/>
          <p:cNvSpPr/>
          <p:nvPr/>
        </p:nvSpPr>
        <p:spPr>
          <a:xfrm>
            <a:off x="6618295" y="2950181"/>
            <a:ext cx="71438" cy="71438"/>
          </a:xfrm>
          <a:prstGeom prst="ellipse">
            <a:avLst/>
          </a:prstGeom>
          <a:solidFill>
            <a:schemeClr val="tx1"/>
          </a:solidFill>
          <a:ln w="25400" cmpd="sng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4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00"/>
                            </p:stCondLst>
                            <p:childTnLst>
                              <p:par>
                                <p:cTn id="2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7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100"/>
                            </p:stCondLst>
                            <p:childTnLst>
                              <p:par>
                                <p:cTn id="3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7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102" grpId="1" animBg="1"/>
      <p:bldP spid="103" grpId="1" animBg="1"/>
      <p:bldP spid="106" grpId="0" animBg="1"/>
      <p:bldP spid="107" grpId="0" animBg="1"/>
      <p:bldP spid="10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Check for intersection with an object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1050" dirty="0" smtClean="0"/>
          </a:p>
          <a:p>
            <a:pPr>
              <a:buNone/>
            </a:pPr>
            <a:endParaRPr lang="en-US" sz="2000" dirty="0" smtClean="0"/>
          </a:p>
          <a:p>
            <a:r>
              <a:rPr lang="en-US" dirty="0" smtClean="0"/>
              <a:t>Find the closest intersection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cxnSp>
        <p:nvCxnSpPr>
          <p:cNvPr id="46" name="Straight Arrow Connector 45"/>
          <p:cNvCxnSpPr/>
          <p:nvPr/>
        </p:nvCxnSpPr>
        <p:spPr>
          <a:xfrm rot="10800000">
            <a:off x="7358086" y="5170120"/>
            <a:ext cx="1062015" cy="1588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prstDash val="dash"/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Ray Tracing</a:t>
            </a:r>
            <a:endParaRPr lang="bg-BG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Basics</a:t>
            </a:r>
            <a:endParaRPr lang="bg-BG" dirty="0"/>
          </a:p>
        </p:txBody>
      </p:sp>
      <p:sp>
        <p:nvSpPr>
          <p:cNvPr id="21" name="Isosceles Triangle 20"/>
          <p:cNvSpPr/>
          <p:nvPr/>
        </p:nvSpPr>
        <p:spPr>
          <a:xfrm rot="19928822">
            <a:off x="4167207" y="1947427"/>
            <a:ext cx="785818" cy="1071570"/>
          </a:xfrm>
          <a:prstGeom prst="triangl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7740000" algn="t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matte">
            <a:bevelT h="2032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cxnSp>
        <p:nvCxnSpPr>
          <p:cNvPr id="28" name="Straight Arrow Connector 27"/>
          <p:cNvCxnSpPr/>
          <p:nvPr/>
        </p:nvCxnSpPr>
        <p:spPr>
          <a:xfrm rot="10800000">
            <a:off x="1428728" y="2567404"/>
            <a:ext cx="3168702" cy="1588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1352786" y="2527869"/>
            <a:ext cx="71438" cy="71438"/>
          </a:xfrm>
          <a:prstGeom prst="ellipse">
            <a:avLst/>
          </a:prstGeom>
          <a:solidFill>
            <a:schemeClr val="tx1"/>
          </a:solidFill>
          <a:ln w="25400" cmpd="sng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2" name="Oval 21"/>
          <p:cNvSpPr/>
          <p:nvPr/>
        </p:nvSpPr>
        <p:spPr>
          <a:xfrm>
            <a:off x="4543683" y="2527869"/>
            <a:ext cx="71438" cy="71438"/>
          </a:xfrm>
          <a:prstGeom prst="ellipse">
            <a:avLst/>
          </a:prstGeom>
          <a:solidFill>
            <a:schemeClr val="tx1"/>
          </a:solidFill>
          <a:ln w="25400" cmpd="sng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6" name="Rectangle 25"/>
          <p:cNvSpPr/>
          <p:nvPr/>
        </p:nvSpPr>
        <p:spPr>
          <a:xfrm>
            <a:off x="6858016" y="4714884"/>
            <a:ext cx="872516" cy="8629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7740000" algn="t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matte">
            <a:bevelT h="2032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cxnSp>
        <p:nvCxnSpPr>
          <p:cNvPr id="44" name="Straight Arrow Connector 43"/>
          <p:cNvCxnSpPr/>
          <p:nvPr/>
        </p:nvCxnSpPr>
        <p:spPr>
          <a:xfrm rot="10800000">
            <a:off x="6286512" y="5170120"/>
            <a:ext cx="854389" cy="1588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prstDash val="dash"/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7112309" y="5138205"/>
            <a:ext cx="71438" cy="71438"/>
          </a:xfrm>
          <a:prstGeom prst="ellipse">
            <a:avLst/>
          </a:prstGeom>
          <a:solidFill>
            <a:schemeClr val="tx1"/>
          </a:solidFill>
          <a:ln w="25400" cmpd="sng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4" name="Oval 23"/>
          <p:cNvSpPr/>
          <p:nvPr/>
        </p:nvSpPr>
        <p:spPr>
          <a:xfrm>
            <a:off x="5425436" y="4602476"/>
            <a:ext cx="1000132" cy="1000132"/>
          </a:xfrm>
          <a:prstGeom prst="ellipse">
            <a:avLst/>
          </a:prstGeom>
          <a:solidFill>
            <a:srgbClr val="D463EB"/>
          </a:solidFill>
          <a:ln>
            <a:noFill/>
          </a:ln>
          <a:effectLst>
            <a:outerShdw blurRad="50800" dist="38100" dir="7740000" algn="t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matte">
            <a:bevelT h="2032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cxnSp>
        <p:nvCxnSpPr>
          <p:cNvPr id="41" name="Straight Arrow Connector 40"/>
          <p:cNvCxnSpPr/>
          <p:nvPr/>
        </p:nvCxnSpPr>
        <p:spPr>
          <a:xfrm rot="10800000">
            <a:off x="4929192" y="5170120"/>
            <a:ext cx="854389" cy="1588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prstDash val="dash"/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5745480" y="5138205"/>
            <a:ext cx="71438" cy="71438"/>
          </a:xfrm>
          <a:prstGeom prst="ellipse">
            <a:avLst/>
          </a:prstGeom>
          <a:solidFill>
            <a:schemeClr val="tx1"/>
          </a:solidFill>
          <a:ln w="25400" cmpd="sng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3" name="Isosceles Triangle 22"/>
          <p:cNvSpPr/>
          <p:nvPr/>
        </p:nvSpPr>
        <p:spPr>
          <a:xfrm rot="13761802">
            <a:off x="4103367" y="4714740"/>
            <a:ext cx="785818" cy="1071570"/>
          </a:xfrm>
          <a:prstGeom prst="triangl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7740000" algn="t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matte">
            <a:bevelT h="2032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cxnSp>
        <p:nvCxnSpPr>
          <p:cNvPr id="33" name="Straight Arrow Connector 32"/>
          <p:cNvCxnSpPr/>
          <p:nvPr/>
        </p:nvCxnSpPr>
        <p:spPr>
          <a:xfrm rot="10800000">
            <a:off x="1433232" y="5170120"/>
            <a:ext cx="3168702" cy="1588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4564380" y="5138205"/>
            <a:ext cx="71438" cy="71438"/>
          </a:xfrm>
          <a:prstGeom prst="ellipse">
            <a:avLst/>
          </a:prstGeom>
          <a:solidFill>
            <a:schemeClr val="tx1"/>
          </a:solidFill>
          <a:ln w="25400" cmpd="sng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4" name="Oval 33"/>
          <p:cNvSpPr/>
          <p:nvPr/>
        </p:nvSpPr>
        <p:spPr>
          <a:xfrm>
            <a:off x="1357290" y="5130585"/>
            <a:ext cx="71438" cy="71438"/>
          </a:xfrm>
          <a:prstGeom prst="ellipse">
            <a:avLst/>
          </a:prstGeom>
          <a:solidFill>
            <a:schemeClr val="tx1"/>
          </a:solidFill>
          <a:ln w="25400" cmpd="sng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2" grpId="0" animBg="1"/>
      <p:bldP spid="45" grpId="0" animBg="1"/>
      <p:bldP spid="43" grpId="0" animBg="1"/>
      <p:bldP spid="40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Just works</a:t>
            </a:r>
          </a:p>
          <a:p>
            <a:pPr lvl="1"/>
            <a:r>
              <a:rPr lang="en-US" dirty="0" smtClean="0"/>
              <a:t>Simple, well understood algorithm</a:t>
            </a:r>
          </a:p>
          <a:p>
            <a:pPr lvl="1"/>
            <a:r>
              <a:rPr lang="en-US" dirty="0" smtClean="0"/>
              <a:t>No input data tweaking</a:t>
            </a:r>
          </a:p>
          <a:p>
            <a:r>
              <a:rPr lang="en-US" dirty="0" smtClean="0"/>
              <a:t>Delivers…</a:t>
            </a:r>
          </a:p>
          <a:p>
            <a:pPr lvl="1"/>
            <a:r>
              <a:rPr lang="en-US" dirty="0" smtClean="0"/>
              <a:t>Accurate visual simulation</a:t>
            </a:r>
          </a:p>
          <a:p>
            <a:pPr lvl="1"/>
            <a:r>
              <a:rPr lang="en-US" dirty="0" smtClean="0"/>
              <a:t>Physically correct results</a:t>
            </a:r>
          </a:p>
          <a:p>
            <a:r>
              <a:rPr lang="en-US" dirty="0" smtClean="0"/>
              <a:t>Useful not only for rendering…</a:t>
            </a:r>
          </a:p>
          <a:p>
            <a:pPr lvl="1"/>
            <a:r>
              <a:rPr lang="en-US" dirty="0" smtClean="0"/>
              <a:t>Collision detection, object picking, measuring, etc.</a:t>
            </a:r>
          </a:p>
          <a:p>
            <a:r>
              <a:rPr lang="en-US" dirty="0" smtClean="0"/>
              <a:t>Becoming fast</a:t>
            </a:r>
          </a:p>
          <a:p>
            <a:pPr lvl="1"/>
            <a:r>
              <a:rPr lang="en-US" dirty="0" smtClean="0"/>
              <a:t>Moore’s law</a:t>
            </a:r>
          </a:p>
          <a:p>
            <a:pPr lvl="1"/>
            <a:r>
              <a:rPr lang="en-US" dirty="0" smtClean="0"/>
              <a:t>Algorithms (parallelism)</a:t>
            </a:r>
          </a:p>
          <a:p>
            <a:pPr lvl="1">
              <a:buFont typeface="Wingdings" pitchFamily="2" charset="2"/>
              <a:buChar char=""/>
            </a:pPr>
            <a:r>
              <a:rPr lang="en-US" dirty="0" smtClean="0"/>
              <a:t>Real-time visual effects never possible before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Ray Tracing?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Volume Estimation</a:t>
            </a:r>
            <a:endParaRPr lang="bg-BG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Basic Idea</a:t>
            </a:r>
            <a:endParaRPr lang="bg-BG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Three-dimensional integral</a:t>
            </a:r>
          </a:p>
          <a:p>
            <a:pPr lvl="1">
              <a:buNone/>
            </a:pPr>
            <a:endParaRPr lang="en-US" sz="4000" dirty="0" smtClean="0"/>
          </a:p>
          <a:p>
            <a:pPr lvl="1">
              <a:buNone/>
            </a:pPr>
            <a:r>
              <a:rPr lang="en-US" sz="4000" dirty="0" smtClean="0"/>
              <a:t> </a:t>
            </a:r>
            <a:r>
              <a:rPr lang="en-US" sz="3200" dirty="0" smtClean="0"/>
              <a:t> </a:t>
            </a:r>
          </a:p>
          <a:p>
            <a:r>
              <a:rPr lang="en-US" dirty="0" smtClean="0"/>
              <a:t>Split dimensions</a:t>
            </a:r>
          </a:p>
          <a:p>
            <a:endParaRPr lang="en-US" sz="3200" dirty="0" smtClean="0"/>
          </a:p>
          <a:p>
            <a:endParaRPr lang="en-US" sz="3200" dirty="0" smtClean="0"/>
          </a:p>
        </p:txBody>
      </p:sp>
      <p:pic>
        <p:nvPicPr>
          <p:cNvPr id="21510" name="Picture 6" descr="D:\Presentations\Conferences\HiCOMB 2010\formulas\basic_integr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212" y="1915630"/>
            <a:ext cx="4074839" cy="977108"/>
          </a:xfrm>
          <a:prstGeom prst="rect">
            <a:avLst/>
          </a:prstGeom>
          <a:solidFill>
            <a:schemeClr val="accent5">
              <a:lumMod val="20000"/>
              <a:lumOff val="80000"/>
              <a:alpha val="25000"/>
            </a:schemeClr>
          </a:solidFill>
          <a:ln w="12700">
            <a:noFill/>
          </a:ln>
          <a:effectLst>
            <a:outerShdw blurRad="50800" dist="38100" dir="2700000" algn="tl" rotWithShape="0">
              <a:prstClr val="black"/>
            </a:outerShdw>
          </a:effectLst>
        </p:spPr>
      </p:pic>
      <p:pic>
        <p:nvPicPr>
          <p:cNvPr id="21512" name="Picture 8" descr="D:\Presentations\Conferences\HiCOMB 2010\formulas\f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077617"/>
            <a:ext cx="3524416" cy="637894"/>
          </a:xfrm>
          <a:prstGeom prst="rect">
            <a:avLst/>
          </a:prstGeom>
          <a:noFill/>
        </p:spPr>
      </p:pic>
      <p:pic>
        <p:nvPicPr>
          <p:cNvPr id="21514" name="Picture 10" descr="D:\Presentations\Conferences\HiCOMB 2010\formulas\gx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212" y="3950147"/>
            <a:ext cx="3183068" cy="974975"/>
          </a:xfrm>
          <a:prstGeom prst="rect">
            <a:avLst/>
          </a:prstGeom>
          <a:solidFill>
            <a:schemeClr val="accent5">
              <a:lumMod val="20000"/>
              <a:lumOff val="80000"/>
              <a:alpha val="25000"/>
            </a:schemeClr>
          </a:solidFill>
          <a:effectLst>
            <a:outerShdw blurRad="50800" dist="38100" dir="2700000" algn="tl" rotWithShape="0">
              <a:prstClr val="black"/>
            </a:outerShdw>
          </a:effectLst>
        </p:spPr>
      </p:pic>
      <p:pic>
        <p:nvPicPr>
          <p:cNvPr id="21515" name="Picture 11" descr="D:\Presentations\Conferences\HiCOMB 2010\formulas\2d_integra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6920" y="3949080"/>
            <a:ext cx="3116932" cy="977108"/>
          </a:xfrm>
          <a:prstGeom prst="rect">
            <a:avLst/>
          </a:prstGeom>
          <a:solidFill>
            <a:schemeClr val="accent5">
              <a:lumMod val="20000"/>
              <a:lumOff val="80000"/>
              <a:alpha val="25000"/>
            </a:schemeClr>
          </a:solidFill>
          <a:effectLst>
            <a:outerShdw blurRad="50800" dist="38100" dir="2700000" algn="tl" rotWithShape="0">
              <a:prstClr val="black"/>
            </a:outerShdw>
          </a:effectLst>
        </p:spPr>
      </p:pic>
      <p:sp>
        <p:nvSpPr>
          <p:cNvPr id="20" name="Content Placeholder 1"/>
          <p:cNvSpPr txBox="1">
            <a:spLocks/>
          </p:cNvSpPr>
          <p:nvPr/>
        </p:nvSpPr>
        <p:spPr>
          <a:xfrm>
            <a:off x="4214810" y="4819664"/>
            <a:ext cx="2857520" cy="571500"/>
          </a:xfrm>
          <a:prstGeom prst="rect">
            <a:avLst/>
          </a:prstGeom>
        </p:spPr>
        <p:txBody>
          <a:bodyPr lIns="144000" tIns="144000">
            <a:normAutofit/>
          </a:bodyPr>
          <a:lstStyle/>
          <a:p>
            <a:pPr marL="298800" indent="-285750" fontAlgn="auto"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Pct val="70000"/>
              <a:buFont typeface="Wingdings 2" pitchFamily="18" charset="2"/>
              <a:buChar char="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Solve numerically</a:t>
            </a:r>
            <a:endParaRPr kumimoji="0" lang="bg-BG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1" name="Content Placeholder 1"/>
          <p:cNvSpPr txBox="1">
            <a:spLocks/>
          </p:cNvSpPr>
          <p:nvPr/>
        </p:nvSpPr>
        <p:spPr>
          <a:xfrm>
            <a:off x="428596" y="4819664"/>
            <a:ext cx="2928958" cy="571500"/>
          </a:xfrm>
          <a:prstGeom prst="rect">
            <a:avLst/>
          </a:prstGeom>
        </p:spPr>
        <p:txBody>
          <a:bodyPr lIns="144000" tIns="144000">
            <a:normAutofit/>
          </a:bodyPr>
          <a:lstStyle/>
          <a:p>
            <a:pPr marL="298800" indent="-285750" fontAlgn="auto"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Pct val="70000"/>
              <a:buFont typeface="Wingdings 2" pitchFamily="18" charset="2"/>
              <a:buChar char="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Solve analytically</a:t>
            </a:r>
            <a:endParaRPr kumimoji="0" lang="bg-BG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Observation</a:t>
            </a:r>
          </a:p>
          <a:p>
            <a:pPr lvl="1"/>
            <a:r>
              <a:rPr lang="en-US" dirty="0" smtClean="0"/>
              <a:t>   </a:t>
            </a:r>
            <a:r>
              <a:rPr lang="en-US" sz="1600" dirty="0" smtClean="0"/>
              <a:t> </a:t>
            </a:r>
            <a:r>
              <a:rPr lang="en-US" dirty="0" smtClean="0"/>
              <a:t>is piecewise constant</a:t>
            </a:r>
          </a:p>
          <a:p>
            <a:pPr lvl="1">
              <a:buFont typeface="Wingdings" pitchFamily="2" charset="2"/>
              <a:buChar char=""/>
            </a:pPr>
            <a:r>
              <a:rPr lang="en-US" dirty="0" smtClean="0"/>
              <a:t>Analytic solution</a:t>
            </a:r>
          </a:p>
          <a:p>
            <a:endParaRPr lang="en-US" sz="3600" dirty="0" smtClean="0"/>
          </a:p>
          <a:p>
            <a:r>
              <a:rPr lang="en-US" dirty="0" smtClean="0"/>
              <a:t>Ray in space</a:t>
            </a:r>
          </a:p>
          <a:p>
            <a:pPr lvl="1">
              <a:buNone/>
            </a:pPr>
            <a:endParaRPr lang="en-US" sz="600" dirty="0" smtClean="0"/>
          </a:p>
          <a:p>
            <a:pPr lvl="1">
              <a:buNone/>
            </a:pPr>
            <a:r>
              <a:rPr lang="en-US" sz="600" dirty="0" smtClean="0"/>
              <a:t> </a:t>
            </a:r>
            <a:r>
              <a:rPr lang="en-US" sz="3200" dirty="0" smtClean="0"/>
              <a:t> </a:t>
            </a:r>
          </a:p>
          <a:p>
            <a:r>
              <a:rPr lang="en-US" dirty="0" smtClean="0"/>
              <a:t>Reformulate integral</a:t>
            </a:r>
          </a:p>
          <a:p>
            <a:endParaRPr lang="en-US" sz="3200" dirty="0" smtClean="0"/>
          </a:p>
          <a:p>
            <a:endParaRPr lang="en-US" sz="32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Volume Estimation</a:t>
            </a:r>
            <a:endParaRPr lang="bg-BG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1D Integral</a:t>
            </a:r>
            <a:endParaRPr lang="bg-BG" dirty="0"/>
          </a:p>
        </p:txBody>
      </p:sp>
      <p:pic>
        <p:nvPicPr>
          <p:cNvPr id="29698" name="Picture 2" descr="D:\Presentations\Conferences\HiCOMB 2010\formulas\ra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212" y="3983360"/>
            <a:ext cx="1843278" cy="561091"/>
          </a:xfrm>
          <a:prstGeom prst="rect">
            <a:avLst/>
          </a:prstGeom>
          <a:solidFill>
            <a:schemeClr val="accent5">
              <a:lumMod val="20000"/>
              <a:lumOff val="80000"/>
              <a:alpha val="25000"/>
            </a:schemeClr>
          </a:solidFill>
          <a:effectLst>
            <a:outerShdw blurRad="50800" dist="38100" dir="2700000" algn="tl" rotWithShape="0">
              <a:prstClr val="black"/>
            </a:outerShdw>
          </a:effectLst>
        </p:spPr>
      </p:pic>
      <p:pic>
        <p:nvPicPr>
          <p:cNvPr id="29699" name="Picture 3" descr="D:\Presentations\Conferences\HiCOMB 2010\formulas\gxy_ra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6999" y="5190044"/>
            <a:ext cx="3298273" cy="974975"/>
          </a:xfrm>
          <a:prstGeom prst="rect">
            <a:avLst/>
          </a:prstGeom>
          <a:solidFill>
            <a:schemeClr val="accent5">
              <a:lumMod val="20000"/>
              <a:lumOff val="80000"/>
              <a:alpha val="25000"/>
            </a:schemeClr>
          </a:solidFill>
          <a:effectLst>
            <a:outerShdw blurRad="50800" dist="38100" dir="2700000" algn="tl" rotWithShape="0">
              <a:prstClr val="black"/>
            </a:outerShdw>
          </a:effectLst>
        </p:spPr>
      </p:pic>
      <p:pic>
        <p:nvPicPr>
          <p:cNvPr id="12" name="Picture 10" descr="D:\Presentations\Conferences\HiCOMB 2010\formulas\gx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212" y="5190044"/>
            <a:ext cx="3183068" cy="974975"/>
          </a:xfrm>
          <a:prstGeom prst="rect">
            <a:avLst/>
          </a:prstGeom>
          <a:solidFill>
            <a:schemeClr val="accent5">
              <a:lumMod val="20000"/>
              <a:lumOff val="80000"/>
              <a:alpha val="25000"/>
            </a:schemeClr>
          </a:solidFill>
          <a:effectLst>
            <a:outerShdw blurRad="50800" dist="38100" dir="2700000" algn="tl" rotWithShape="0">
              <a:prstClr val="black"/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3846914" y="5446252"/>
            <a:ext cx="4591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C000"/>
                </a:solidFill>
                <a:latin typeface="Wingdings" pitchFamily="2" charset="2"/>
              </a:rPr>
              <a:t>ð</a:t>
            </a:r>
            <a:endParaRPr lang="bg-BG" sz="3000" b="1" dirty="0">
              <a:solidFill>
                <a:srgbClr val="FFC000"/>
              </a:solidFill>
              <a:latin typeface="+mn-lt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625208" y="1559230"/>
            <a:ext cx="5245542" cy="2869907"/>
            <a:chOff x="3625208" y="1559230"/>
            <a:chExt cx="5245542" cy="2869907"/>
          </a:xfrm>
        </p:grpSpPr>
        <p:pic>
          <p:nvPicPr>
            <p:cNvPr id="48" name="Picture 6" descr="D:\Presentations\Conferences\HiCOMB 2010\images\2d_shape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accent5">
                  <a:lumMod val="20000"/>
                  <a:lumOff val="80000"/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5185792" y="2012321"/>
              <a:ext cx="3626552" cy="2416816"/>
            </a:xfrm>
            <a:prstGeom prst="rect">
              <a:avLst/>
            </a:prstGeom>
            <a:noFill/>
          </p:spPr>
        </p:pic>
        <p:cxnSp>
          <p:nvCxnSpPr>
            <p:cNvPr id="57" name="Straight Arrow Connector 56"/>
            <p:cNvCxnSpPr/>
            <p:nvPr/>
          </p:nvCxnSpPr>
          <p:spPr>
            <a:xfrm rot="10800000">
              <a:off x="3625208" y="3560045"/>
              <a:ext cx="5245542" cy="1588"/>
            </a:xfrm>
            <a:prstGeom prst="straightConnector1">
              <a:avLst/>
            </a:prstGeom>
            <a:ln w="6350">
              <a:solidFill>
                <a:schemeClr val="tx1">
                  <a:lumMod val="65000"/>
                  <a:lumOff val="35000"/>
                </a:schemeClr>
              </a:solidFill>
              <a:prstDash val="dash"/>
              <a:headEnd type="non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4" name="Picture 4" descr="D:\Presentations\Conferences\HiCOMB 2010\formulas\f1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807017" y="2044896"/>
              <a:ext cx="936573" cy="561091"/>
            </a:xfrm>
            <a:prstGeom prst="rect">
              <a:avLst/>
            </a:prstGeom>
            <a:noFill/>
          </p:spPr>
        </p:pic>
        <p:pic>
          <p:nvPicPr>
            <p:cNvPr id="55" name="Picture 5" descr="D:\Presentations\Conferences\HiCOMB 2010\formulas\f0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807017" y="1559230"/>
              <a:ext cx="936573" cy="561091"/>
            </a:xfrm>
            <a:prstGeom prst="rect">
              <a:avLst/>
            </a:prstGeom>
            <a:noFill/>
          </p:spPr>
        </p:pic>
        <p:cxnSp>
          <p:nvCxnSpPr>
            <p:cNvPr id="58" name="Straight Arrow Connector 57"/>
            <p:cNvCxnSpPr/>
            <p:nvPr/>
          </p:nvCxnSpPr>
          <p:spPr>
            <a:xfrm rot="10800000">
              <a:off x="3946882" y="3560496"/>
              <a:ext cx="884190" cy="1588"/>
            </a:xfrm>
            <a:prstGeom prst="straightConnector1">
              <a:avLst/>
            </a:prstGeom>
            <a:ln w="34925">
              <a:solidFill>
                <a:schemeClr val="tx1">
                  <a:lumMod val="65000"/>
                  <a:lumOff val="35000"/>
                </a:schemeClr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8"/>
            <p:cNvSpPr/>
            <p:nvPr/>
          </p:nvSpPr>
          <p:spPr>
            <a:xfrm>
              <a:off x="3847678" y="3502309"/>
              <a:ext cx="117962" cy="117962"/>
            </a:xfrm>
            <a:prstGeom prst="ellipse">
              <a:avLst/>
            </a:prstGeom>
            <a:solidFill>
              <a:schemeClr val="tx1"/>
            </a:solidFill>
            <a:ln w="34925" cmpd="sng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cxnSp>
          <p:nvCxnSpPr>
            <p:cNvPr id="70" name="Straight Connector 69"/>
            <p:cNvCxnSpPr/>
            <p:nvPr/>
          </p:nvCxnSpPr>
          <p:spPr>
            <a:xfrm>
              <a:off x="5207306" y="3557662"/>
              <a:ext cx="985842" cy="0"/>
            </a:xfrm>
            <a:prstGeom prst="line">
              <a:avLst/>
            </a:prstGeom>
            <a:ln w="1016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7407577" y="3557662"/>
              <a:ext cx="1223971" cy="0"/>
            </a:xfrm>
            <a:prstGeom prst="line">
              <a:avLst/>
            </a:prstGeom>
            <a:ln w="1016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8" name="Picture 4" descr="D:\Presentations\Conferences\HiCOMB 2010\formulas\ray_o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779512" y="3093720"/>
              <a:ext cx="430952" cy="561091"/>
            </a:xfrm>
            <a:prstGeom prst="rect">
              <a:avLst/>
            </a:prstGeom>
            <a:noFill/>
          </p:spPr>
        </p:pic>
        <p:pic>
          <p:nvPicPr>
            <p:cNvPr id="79" name="Picture 5" descr="D:\Presentations\Conferences\HiCOMB 2010\formulas\ray_d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555798" y="3093720"/>
              <a:ext cx="445886" cy="561091"/>
            </a:xfrm>
            <a:prstGeom prst="rect">
              <a:avLst/>
            </a:prstGeom>
            <a:noFill/>
          </p:spPr>
        </p:pic>
      </p:grpSp>
      <p:pic>
        <p:nvPicPr>
          <p:cNvPr id="21" name="Picture 5" descr="D:\Presentations\Conferences\HiCOMB 2010\formulas\f0.png"/>
          <p:cNvPicPr>
            <a:picLocks noChangeAspect="1" noChangeArrowheads="1"/>
          </p:cNvPicPr>
          <p:nvPr/>
        </p:nvPicPr>
        <p:blipFill>
          <a:blip r:embed="rId7" cstate="print"/>
          <a:srcRect r="69490"/>
          <a:stretch>
            <a:fillRect/>
          </a:stretch>
        </p:blipFill>
        <p:spPr bwMode="auto">
          <a:xfrm>
            <a:off x="848890" y="1656306"/>
            <a:ext cx="287760" cy="565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Iliyan Dark">
      <a:dk1>
        <a:srgbClr val="000000"/>
      </a:dk1>
      <a:lt1>
        <a:sysClr val="window" lastClr="FFFFFF"/>
      </a:lt1>
      <a:dk2>
        <a:srgbClr val="666666"/>
      </a:dk2>
      <a:lt2>
        <a:srgbClr val="D2D2D2"/>
      </a:lt2>
      <a:accent1>
        <a:srgbClr val="FFC000"/>
      </a:accent1>
      <a:accent2>
        <a:srgbClr val="C3DCFF"/>
      </a:accent2>
      <a:accent3>
        <a:srgbClr val="87BAFF"/>
      </a:accent3>
      <a:accent4>
        <a:srgbClr val="FFC000"/>
      </a:accent4>
      <a:accent5>
        <a:srgbClr val="005BD3"/>
      </a:accent5>
      <a:accent6>
        <a:srgbClr val="00349E"/>
      </a:accent6>
      <a:hlink>
        <a:srgbClr val="FFC000"/>
      </a:hlink>
      <a:folHlink>
        <a:srgbClr val="FFC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>
    <a:spDef>
      <a:spPr>
        <a:gradFill flip="none" rotWithShape="1">
          <a:gsLst>
            <a:gs pos="0">
              <a:srgbClr val="275A96"/>
            </a:gs>
            <a:gs pos="55000">
              <a:srgbClr val="306BB1"/>
            </a:gs>
            <a:gs pos="100000">
              <a:srgbClr val="3A7ECF"/>
            </a:gs>
          </a:gsLst>
          <a:lin ang="16200000" scaled="0"/>
          <a:tileRect/>
        </a:gradFill>
        <a:ln>
          <a:noFill/>
        </a:ln>
        <a:effectLst>
          <a:outerShdw blurRad="50800" dist="38100" dir="774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1800000"/>
          </a:lightRig>
        </a:scene3d>
        <a:sp3d prstMaterial="matte">
          <a:bevelT h="20320"/>
        </a:sp3d>
      </a:spPr>
      <a:bodyPr rtlCol="0" anchor="ctr"/>
      <a:lstStyle>
        <a:defPPr algn="ctr">
          <a:defRPr/>
        </a:defPPr>
      </a:lstStyle>
      <a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  <a:tailEnd type="stealth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12004</TotalTime>
  <Words>348</Words>
  <Application>Microsoft Office PowerPoint</Application>
  <PresentationFormat>On-screen Show (4:3)</PresentationFormat>
  <Paragraphs>157</Paragraphs>
  <Slides>26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Verve</vt:lpstr>
      <vt:lpstr>Equation</vt:lpstr>
      <vt:lpstr>Measuring Properties of Molecular Surfaces Using Ray Casting</vt:lpstr>
      <vt:lpstr>Ray Tracing</vt:lpstr>
      <vt:lpstr>PowerPoint Presentation</vt:lpstr>
      <vt:lpstr>PowerPoint Presentation</vt:lpstr>
      <vt:lpstr>Ray Tracing</vt:lpstr>
      <vt:lpstr>Ray Tracing</vt:lpstr>
      <vt:lpstr>Why Ray Tracing?</vt:lpstr>
      <vt:lpstr>Volume Estimation</vt:lpstr>
      <vt:lpstr>Volume Estimation</vt:lpstr>
      <vt:lpstr>Volume Estimation</vt:lpstr>
      <vt:lpstr>Volume Estimation</vt:lpstr>
      <vt:lpstr>Surface Area Estimation</vt:lpstr>
      <vt:lpstr>Cavity Detection</vt:lpstr>
      <vt:lpstr>Cavity Detection</vt:lpstr>
      <vt:lpstr>Cavity Detection</vt:lpstr>
      <vt:lpstr>Cavity Detection</vt:lpstr>
      <vt:lpstr>Cavity Detection</vt:lpstr>
      <vt:lpstr>Cavity Detection</vt:lpstr>
      <vt:lpstr>Cavity Detection</vt:lpstr>
      <vt:lpstr>Cavity Detection</vt:lpstr>
      <vt:lpstr>Cavity Detection</vt:lpstr>
      <vt:lpstr>Cavity Detection</vt:lpstr>
      <vt:lpstr>Results</vt:lpstr>
      <vt:lpstr>Results</vt:lpstr>
      <vt:lpstr>Performance &amp; Extensions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Measuring Properties of Molecular Surfaces Using Ray Casting</dc:title>
  <dc:creator/>
  <cp:lastModifiedBy>Iliyan</cp:lastModifiedBy>
  <cp:revision>614</cp:revision>
  <dcterms:created xsi:type="dcterms:W3CDTF">2008-08-05T00:16:11Z</dcterms:created>
  <dcterms:modified xsi:type="dcterms:W3CDTF">2012-08-19T09:21:07Z</dcterms:modified>
</cp:coreProperties>
</file>